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325" r:id="rId3"/>
    <p:sldId id="274" r:id="rId4"/>
    <p:sldId id="272" r:id="rId5"/>
    <p:sldId id="286" r:id="rId6"/>
    <p:sldId id="275" r:id="rId7"/>
    <p:sldId id="326" r:id="rId8"/>
    <p:sldId id="327" r:id="rId9"/>
    <p:sldId id="269" r:id="rId10"/>
    <p:sldId id="308" r:id="rId11"/>
    <p:sldId id="323" r:id="rId12"/>
    <p:sldId id="301" r:id="rId13"/>
    <p:sldId id="264" r:id="rId14"/>
    <p:sldId id="277" r:id="rId15"/>
    <p:sldId id="321" r:id="rId16"/>
    <p:sldId id="267" r:id="rId17"/>
    <p:sldId id="282" r:id="rId18"/>
    <p:sldId id="294" r:id="rId19"/>
    <p:sldId id="324" r:id="rId20"/>
    <p:sldId id="328" r:id="rId21"/>
    <p:sldId id="330" r:id="rId22"/>
    <p:sldId id="290" r:id="rId23"/>
    <p:sldId id="307" r:id="rId24"/>
    <p:sldId id="297" r:id="rId25"/>
    <p:sldId id="273" r:id="rId26"/>
    <p:sldId id="289" r:id="rId27"/>
    <p:sldId id="300" r:id="rId28"/>
    <p:sldId id="305" r:id="rId29"/>
    <p:sldId id="303" r:id="rId30"/>
    <p:sldId id="318" r:id="rId31"/>
    <p:sldId id="319" r:id="rId32"/>
    <p:sldId id="271" r:id="rId33"/>
    <p:sldId id="296" r:id="rId34"/>
    <p:sldId id="309" r:id="rId35"/>
    <p:sldId id="332" r:id="rId36"/>
    <p:sldId id="333" r:id="rId37"/>
    <p:sldId id="287" r:id="rId38"/>
    <p:sldId id="310" r:id="rId39"/>
    <p:sldId id="280" r:id="rId40"/>
    <p:sldId id="291" r:id="rId41"/>
    <p:sldId id="288" r:id="rId42"/>
    <p:sldId id="331" r:id="rId43"/>
    <p:sldId id="292" r:id="rId44"/>
    <p:sldId id="298" r:id="rId45"/>
    <p:sldId id="285" r:id="rId46"/>
    <p:sldId id="293" r:id="rId47"/>
    <p:sldId id="311" r:id="rId48"/>
    <p:sldId id="260" r:id="rId49"/>
    <p:sldId id="278" r:id="rId50"/>
    <p:sldId id="313" r:id="rId51"/>
    <p:sldId id="312" r:id="rId52"/>
    <p:sldId id="314" r:id="rId53"/>
    <p:sldId id="316" r:id="rId54"/>
    <p:sldId id="258" r:id="rId55"/>
    <p:sldId id="315" r:id="rId56"/>
    <p:sldId id="317" r:id="rId57"/>
    <p:sldId id="262"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004A"/>
    <a:srgbClr val="323232"/>
    <a:srgbClr val="343434"/>
    <a:srgbClr val="3A3A3A"/>
    <a:srgbClr val="3B3B3B"/>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67" autoAdjust="0"/>
  </p:normalViewPr>
  <p:slideViewPr>
    <p:cSldViewPr>
      <p:cViewPr varScale="1">
        <p:scale>
          <a:sx n="102" d="100"/>
          <a:sy n="102" d="100"/>
        </p:scale>
        <p:origin x="-1884"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0B62F6-E730-49DE-B143-2F228D7D6F5D}" type="datetimeFigureOut">
              <a:rPr lang="en-US" smtClean="0"/>
              <a:t>12/8/2017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C469184-D498-4A9B-8EE3-08EB221A4C8D}" type="slidenum">
              <a:rPr lang="en-US" smtClean="0"/>
              <a:t>‹#›</a:t>
            </a:fld>
            <a:endParaRPr lang="en-US"/>
          </a:p>
        </p:txBody>
      </p:sp>
    </p:spTree>
    <p:extLst>
      <p:ext uri="{BB962C8B-B14F-4D97-AF65-F5344CB8AC3E}">
        <p14:creationId xmlns:p14="http://schemas.microsoft.com/office/powerpoint/2010/main" val="41232539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journals.plos.org/plosone/article?id=10.1371/journal.pone.0120056#pone.0120056.ref002" TargetMode="External"/><Relationship Id="rId13" Type="http://schemas.openxmlformats.org/officeDocument/2006/relationships/hyperlink" Target="http://journals.plos.org/plosone/article?id=10.1371/journal.pone.0120056#pone.0120056.ref020" TargetMode="External"/><Relationship Id="rId3" Type="http://schemas.openxmlformats.org/officeDocument/2006/relationships/hyperlink" Target="http://journals.plos.org/plosone/article?id=10.1371/journal.pone.0120056#pone.0120056.ref010" TargetMode="External"/><Relationship Id="rId7" Type="http://schemas.openxmlformats.org/officeDocument/2006/relationships/hyperlink" Target="http://journals.plos.org/plosone/article?id=10.1371/journal.pone.0120056#pone.0120056.ref015" TargetMode="External"/><Relationship Id="rId12" Type="http://schemas.openxmlformats.org/officeDocument/2006/relationships/hyperlink" Target="http://journals.plos.org/plosone/article?id=10.1371/journal.pone.0120056#pone.0120056.ref019"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journals.plos.org/plosone/article?id=10.1371/journal.pone.0120056#pone.0120056.ref014" TargetMode="External"/><Relationship Id="rId11" Type="http://schemas.openxmlformats.org/officeDocument/2006/relationships/hyperlink" Target="http://journals.plos.org/plosone/article?id=10.1371/journal.pone.0120056#pone.0120056.ref018" TargetMode="External"/><Relationship Id="rId5" Type="http://schemas.openxmlformats.org/officeDocument/2006/relationships/hyperlink" Target="http://journals.plos.org/plosone/article?id=10.1371/journal.pone.0120056#pone.0120056.ref013" TargetMode="External"/><Relationship Id="rId10" Type="http://schemas.openxmlformats.org/officeDocument/2006/relationships/hyperlink" Target="http://journals.plos.org/plosone/article?id=10.1371/journal.pone.0120056#pone.0120056.ref016" TargetMode="External"/><Relationship Id="rId4" Type="http://schemas.openxmlformats.org/officeDocument/2006/relationships/hyperlink" Target="http://journals.plos.org/plosone/article?id=10.1371/journal.pone.0120056#pone.0120056.ref012" TargetMode="External"/><Relationship Id="rId9" Type="http://schemas.openxmlformats.org/officeDocument/2006/relationships/hyperlink" Target="http://journals.plos.org/plosone/article?id=10.1371/journal.pone.0120056#pone.0120056.ref011" TargetMode="External"/><Relationship Id="rId14" Type="http://schemas.openxmlformats.org/officeDocument/2006/relationships/hyperlink" Target="http://journals.plos.org/plosone/article?id=10.1371/journal.pone.0120056#pone.0120056.ref022" TargetMode="Externa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journals.plos.org/plosone/article?id=10.1371/journal.pone.0120056#pone.0120056.ref002" TargetMode="External"/><Relationship Id="rId13" Type="http://schemas.openxmlformats.org/officeDocument/2006/relationships/hyperlink" Target="http://journals.plos.org/plosone/article?id=10.1371/journal.pone.0120056#pone.0120056.ref020" TargetMode="External"/><Relationship Id="rId3" Type="http://schemas.openxmlformats.org/officeDocument/2006/relationships/hyperlink" Target="http://journals.plos.org/plosone/article?id=10.1371/journal.pone.0120056#pone.0120056.ref010" TargetMode="External"/><Relationship Id="rId7" Type="http://schemas.openxmlformats.org/officeDocument/2006/relationships/hyperlink" Target="http://journals.plos.org/plosone/article?id=10.1371/journal.pone.0120056#pone.0120056.ref015" TargetMode="External"/><Relationship Id="rId12" Type="http://schemas.openxmlformats.org/officeDocument/2006/relationships/hyperlink" Target="http://journals.plos.org/plosone/article?id=10.1371/journal.pone.0120056#pone.0120056.ref019"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journals.plos.org/plosone/article?id=10.1371/journal.pone.0120056#pone.0120056.ref014" TargetMode="External"/><Relationship Id="rId11" Type="http://schemas.openxmlformats.org/officeDocument/2006/relationships/hyperlink" Target="http://journals.plos.org/plosone/article?id=10.1371/journal.pone.0120056#pone.0120056.ref018" TargetMode="External"/><Relationship Id="rId5" Type="http://schemas.openxmlformats.org/officeDocument/2006/relationships/hyperlink" Target="http://journals.plos.org/plosone/article?id=10.1371/journal.pone.0120056#pone.0120056.ref013" TargetMode="External"/><Relationship Id="rId10" Type="http://schemas.openxmlformats.org/officeDocument/2006/relationships/hyperlink" Target="http://journals.plos.org/plosone/article?id=10.1371/journal.pone.0120056#pone.0120056.ref016" TargetMode="External"/><Relationship Id="rId4" Type="http://schemas.openxmlformats.org/officeDocument/2006/relationships/hyperlink" Target="http://journals.plos.org/plosone/article?id=10.1371/journal.pone.0120056#pone.0120056.ref012" TargetMode="External"/><Relationship Id="rId9" Type="http://schemas.openxmlformats.org/officeDocument/2006/relationships/hyperlink" Target="http://journals.plos.org/plosone/article?id=10.1371/journal.pone.0120056#pone.0120056.ref011" TargetMode="External"/><Relationship Id="rId14" Type="http://schemas.openxmlformats.org/officeDocument/2006/relationships/hyperlink" Target="http://journals.plos.org/plosone/article?id=10.1371/journal.pone.0120056#pone.0120056.ref02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need to predict </a:t>
            </a:r>
            <a:r>
              <a:rPr lang="en-US" sz="1200" b="0" i="0" u="none" strike="noStrike" kern="1200" baseline="0" dirty="0" err="1" smtClean="0">
                <a:solidFill>
                  <a:schemeClr val="tx1"/>
                </a:solidFill>
                <a:latin typeface="+mn-lt"/>
                <a:ea typeface="+mn-ea"/>
                <a:cs typeface="+mn-cs"/>
              </a:rPr>
              <a:t>howclimate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changewill</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alter biodiversity if we are to prevent</a:t>
            </a:r>
          </a:p>
          <a:p>
            <a:r>
              <a:rPr lang="en-US" sz="1200" b="0" i="0" u="none" strike="noStrike" kern="1200" baseline="0" dirty="0" smtClean="0">
                <a:solidFill>
                  <a:schemeClr val="tx1"/>
                </a:solidFill>
                <a:latin typeface="+mn-lt"/>
                <a:ea typeface="+mn-ea"/>
                <a:cs typeface="+mn-cs"/>
              </a:rPr>
              <a:t>serious damage to the biosphere (1). Biologists</a:t>
            </a:r>
          </a:p>
          <a:p>
            <a:r>
              <a:rPr lang="en-US" sz="1200" b="0" i="0" u="none" strike="noStrike" kern="1200" baseline="0" dirty="0" smtClean="0">
                <a:solidFill>
                  <a:schemeClr val="tx1"/>
                </a:solidFill>
                <a:latin typeface="+mn-lt"/>
                <a:ea typeface="+mn-ea"/>
                <a:cs typeface="+mn-cs"/>
              </a:rPr>
              <a:t>develop </a:t>
            </a:r>
            <a:r>
              <a:rPr lang="en-US" sz="1200" b="0" i="0" u="none" strike="noStrike" kern="1200" baseline="0" dirty="0" err="1" smtClean="0">
                <a:solidFill>
                  <a:schemeClr val="tx1"/>
                </a:solidFill>
                <a:latin typeface="+mn-lt"/>
                <a:ea typeface="+mn-ea"/>
                <a:cs typeface="+mn-cs"/>
              </a:rPr>
              <a:t>predictivemodels</a:t>
            </a:r>
            <a:r>
              <a:rPr lang="en-US" sz="1200" b="0" i="0" u="none" strike="noStrike" kern="1200" baseline="0" dirty="0" smtClean="0">
                <a:solidFill>
                  <a:schemeClr val="tx1"/>
                </a:solidFill>
                <a:latin typeface="+mn-lt"/>
                <a:ea typeface="+mn-ea"/>
                <a:cs typeface="+mn-cs"/>
              </a:rPr>
              <a:t> to anticipate</a:t>
            </a:r>
          </a:p>
          <a:p>
            <a:r>
              <a:rPr lang="en-US" sz="1200" b="0" i="0" u="none" strike="noStrike" kern="1200" baseline="0" dirty="0" smtClean="0">
                <a:solidFill>
                  <a:schemeClr val="tx1"/>
                </a:solidFill>
                <a:latin typeface="+mn-lt"/>
                <a:ea typeface="+mn-ea"/>
                <a:cs typeface="+mn-cs"/>
              </a:rPr>
              <a:t>how environmental </a:t>
            </a:r>
            <a:r>
              <a:rPr lang="en-US" sz="1200" b="0" i="0" u="none" strike="noStrike" kern="1200" baseline="0" dirty="0" err="1" smtClean="0">
                <a:solidFill>
                  <a:schemeClr val="tx1"/>
                </a:solidFill>
                <a:latin typeface="+mn-lt"/>
                <a:ea typeface="+mn-ea"/>
                <a:cs typeface="+mn-cs"/>
              </a:rPr>
              <a:t>changesmight</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affect the future properties of species and ecosystems</a:t>
            </a:r>
          </a:p>
          <a:p>
            <a:r>
              <a:rPr lang="en-US" sz="1200" b="0" i="0" u="none" strike="noStrike" kern="1200" baseline="0" dirty="0" smtClean="0">
                <a:solidFill>
                  <a:schemeClr val="tx1"/>
                </a:solidFill>
                <a:latin typeface="+mn-lt"/>
                <a:ea typeface="+mn-ea"/>
                <a:cs typeface="+mn-cs"/>
              </a:rPr>
              <a:t>(2, 3).</a:t>
            </a:r>
            <a:r>
              <a:rPr lang="en-US" sz="1200" b="0" i="0" u="none" strike="noStrike" kern="1200" baseline="0" dirty="0" err="1" smtClean="0">
                <a:solidFill>
                  <a:schemeClr val="tx1"/>
                </a:solidFill>
                <a:latin typeface="+mn-lt"/>
                <a:ea typeface="+mn-ea"/>
                <a:cs typeface="+mn-cs"/>
              </a:rPr>
              <a:t>Manymodels</a:t>
            </a:r>
            <a:r>
              <a:rPr lang="en-US" sz="1200" b="0" i="0" u="none" strike="noStrike" kern="1200" baseline="0" dirty="0" smtClean="0">
                <a:solidFill>
                  <a:schemeClr val="tx1"/>
                </a:solidFill>
                <a:latin typeface="+mn-lt"/>
                <a:ea typeface="+mn-ea"/>
                <a:cs typeface="+mn-cs"/>
              </a:rPr>
              <a:t> have been developed</a:t>
            </a:r>
          </a:p>
          <a:p>
            <a:r>
              <a:rPr lang="en-US" sz="1200" b="0" i="0" u="none" strike="noStrike" kern="1200" baseline="0" dirty="0" smtClean="0">
                <a:solidFill>
                  <a:schemeClr val="tx1"/>
                </a:solidFill>
                <a:latin typeface="+mn-lt"/>
                <a:ea typeface="+mn-ea"/>
                <a:cs typeface="+mn-cs"/>
              </a:rPr>
              <a:t>to understand climate change impacts (fig. S1) (4),</a:t>
            </a:r>
          </a:p>
          <a:p>
            <a:r>
              <a:rPr lang="en-US" sz="1200" b="0" i="0" u="none" strike="noStrike" kern="1200" baseline="0" dirty="0" smtClean="0">
                <a:solidFill>
                  <a:schemeClr val="tx1"/>
                </a:solidFill>
                <a:latin typeface="+mn-lt"/>
                <a:ea typeface="+mn-ea"/>
                <a:cs typeface="+mn-cs"/>
              </a:rPr>
              <a:t>but biological responses remain difficult to predict</a:t>
            </a:r>
          </a:p>
          <a:p>
            <a:r>
              <a:rPr lang="en-US" sz="1200" b="0" i="0" u="none" strike="noStrike" kern="1200" baseline="0" dirty="0" smtClean="0">
                <a:solidFill>
                  <a:schemeClr val="tx1"/>
                </a:solidFill>
                <a:latin typeface="+mn-lt"/>
                <a:ea typeface="+mn-ea"/>
                <a:cs typeface="+mn-cs"/>
              </a:rPr>
              <a:t>(5, 6).</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3</a:t>
            </a:fld>
            <a:endParaRPr lang="en-US"/>
          </a:p>
        </p:txBody>
      </p:sp>
    </p:spTree>
    <p:extLst>
      <p:ext uri="{BB962C8B-B14F-4D97-AF65-F5344CB8AC3E}">
        <p14:creationId xmlns:p14="http://schemas.microsoft.com/office/powerpoint/2010/main" val="1276499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69184-D498-4A9B-8EE3-08EB221A4C8D}" type="slidenum">
              <a:rPr lang="en-US" smtClean="0"/>
              <a:t>16</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69184-D498-4A9B-8EE3-08EB221A4C8D}" type="slidenum">
              <a:rPr lang="en-US" smtClean="0"/>
              <a:t>17</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69184-D498-4A9B-8EE3-08EB221A4C8D}" type="slidenum">
              <a:rPr lang="en-US" smtClean="0"/>
              <a:t>18</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69184-D498-4A9B-8EE3-08EB221A4C8D}" type="slidenum">
              <a:rPr lang="en-US" smtClean="0"/>
              <a:t>19</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69184-D498-4A9B-8EE3-08EB221A4C8D}" type="slidenum">
              <a:rPr lang="en-US" smtClean="0"/>
              <a:t>20</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21</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22</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C469184-D498-4A9B-8EE3-08EB221A4C8D}" type="slidenum">
              <a:rPr lang="en-US" smtClean="0"/>
              <a:t>23</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important</a:t>
            </a:r>
            <a:r>
              <a:rPr lang="en-US" baseline="0" dirty="0" smtClean="0"/>
              <a:t> aspect of forecasting, there is a lot of </a:t>
            </a:r>
            <a:r>
              <a:rPr lang="en-US" baseline="0" dirty="0" err="1" smtClean="0"/>
              <a:t>uncertyainty</a:t>
            </a:r>
            <a:endParaRPr lang="en-US" baseline="0" dirty="0" smtClean="0"/>
          </a:p>
          <a:p>
            <a:endParaRPr lang="en-US" baseline="0" dirty="0" smtClean="0"/>
          </a:p>
          <a:p>
            <a:r>
              <a:rPr lang="en-US" sz="1200" b="0" i="0" kern="1200" dirty="0" smtClean="0">
                <a:solidFill>
                  <a:schemeClr val="tx1"/>
                </a:solidFill>
                <a:effectLst/>
                <a:latin typeface="+mn-lt"/>
                <a:ea typeface="+mn-ea"/>
                <a:cs typeface="+mn-cs"/>
              </a:rPr>
              <a:t>Four sources of uncertainty in niche-based SDM have been identified, including initial dataset conditions (IC), model classes (MC), model parameters (MP), and boundary conditions (BC) [</a:t>
            </a:r>
            <a:r>
              <a:rPr lang="en-US" sz="1200" b="0" i="0" u="none" strike="noStrike" kern="1200" dirty="0" smtClean="0">
                <a:solidFill>
                  <a:schemeClr val="tx1"/>
                </a:solidFill>
                <a:effectLst/>
                <a:latin typeface="+mn-lt"/>
                <a:ea typeface="+mn-ea"/>
                <a:cs typeface="+mn-cs"/>
                <a:hlinkClick r:id="rId3"/>
              </a:rPr>
              <a:t>10</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4"/>
              </a:rPr>
              <a:t>12</a:t>
            </a:r>
            <a:r>
              <a:rPr lang="en-US" sz="1200" b="0" i="0" kern="1200" dirty="0" smtClean="0">
                <a:solidFill>
                  <a:schemeClr val="tx1"/>
                </a:solidFill>
                <a:effectLst/>
                <a:latin typeface="+mn-lt"/>
                <a:ea typeface="+mn-ea"/>
                <a:cs typeface="+mn-cs"/>
              </a:rPr>
              <a:t>]. IC refers to an incomplete realization of species distribution (e.g. sample size [</a:t>
            </a:r>
            <a:r>
              <a:rPr lang="en-US" sz="1200" b="0" i="0" u="none" strike="noStrike" kern="1200" dirty="0" smtClean="0">
                <a:solidFill>
                  <a:schemeClr val="tx1"/>
                </a:solidFill>
                <a:effectLst/>
                <a:latin typeface="+mn-lt"/>
                <a:ea typeface="+mn-ea"/>
                <a:cs typeface="+mn-cs"/>
                <a:hlinkClick r:id="rId5"/>
              </a:rPr>
              <a:t>13</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6"/>
              </a:rPr>
              <a:t>14</a:t>
            </a:r>
            <a:r>
              <a:rPr lang="en-US" sz="1200" b="0" i="0" kern="1200" dirty="0" smtClean="0">
                <a:solidFill>
                  <a:schemeClr val="tx1"/>
                </a:solidFill>
                <a:effectLst/>
                <a:latin typeface="+mn-lt"/>
                <a:ea typeface="+mn-ea"/>
                <a:cs typeface="+mn-cs"/>
              </a:rPr>
              <a:t>], range size [</a:t>
            </a:r>
            <a:r>
              <a:rPr lang="en-US" sz="1200" b="0" i="0" u="none" strike="noStrike" kern="1200" dirty="0" smtClean="0">
                <a:solidFill>
                  <a:schemeClr val="tx1"/>
                </a:solidFill>
                <a:effectLst/>
                <a:latin typeface="+mn-lt"/>
                <a:ea typeface="+mn-ea"/>
                <a:cs typeface="+mn-cs"/>
                <a:hlinkClick r:id="rId7"/>
              </a:rPr>
              <a:t>15</a:t>
            </a:r>
            <a:r>
              <a:rPr lang="en-US" sz="1200" b="0" i="0" kern="1200" dirty="0" smtClean="0">
                <a:solidFill>
                  <a:schemeClr val="tx1"/>
                </a:solidFill>
                <a:effectLst/>
                <a:latin typeface="+mn-lt"/>
                <a:ea typeface="+mn-ea"/>
                <a:cs typeface="+mn-cs"/>
              </a:rPr>
              <a:t>]). Projected changes in species range may differ substantially in both magnitude and direction due to the use of alternate MCs [</a:t>
            </a:r>
            <a:r>
              <a:rPr lang="en-US" sz="1200" b="0" i="0" u="none" strike="noStrike" kern="1200" dirty="0" smtClean="0">
                <a:solidFill>
                  <a:schemeClr val="tx1"/>
                </a:solidFill>
                <a:effectLst/>
                <a:latin typeface="+mn-lt"/>
                <a:ea typeface="+mn-ea"/>
                <a:cs typeface="+mn-cs"/>
                <a:hlinkClick r:id="rId8"/>
              </a:rPr>
              <a:t>2</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9"/>
              </a:rPr>
              <a:t>11</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a:rPr>
              <a:t>16</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1"/>
              </a:rPr>
              <a:t>18</a:t>
            </a:r>
            <a:r>
              <a:rPr lang="en-US" sz="1200" b="0" i="0" kern="1200" dirty="0" smtClean="0">
                <a:solidFill>
                  <a:schemeClr val="tx1"/>
                </a:solidFill>
                <a:effectLst/>
                <a:latin typeface="+mn-lt"/>
                <a:ea typeface="+mn-ea"/>
                <a:cs typeface="+mn-cs"/>
              </a:rPr>
              <a:t>]. Predictions are also subject to MP selection. For instance, the two user-defined parameters of random forest (RF) (the number of trees and the number of randomly selected variables to split the nodes) should be optimized to improve predictive accuracy [</a:t>
            </a:r>
            <a:r>
              <a:rPr lang="en-US" sz="1200" b="0" i="0" u="none" strike="noStrike" kern="1200" dirty="0" smtClean="0">
                <a:solidFill>
                  <a:schemeClr val="tx1"/>
                </a:solidFill>
                <a:effectLst/>
                <a:latin typeface="+mn-lt"/>
                <a:ea typeface="+mn-ea"/>
                <a:cs typeface="+mn-cs"/>
                <a:hlinkClick r:id="rId12"/>
              </a:rPr>
              <a:t>19</a:t>
            </a:r>
            <a:r>
              <a:rPr lang="en-US" sz="1200" b="0" i="0" kern="1200" dirty="0" smtClean="0">
                <a:solidFill>
                  <a:schemeClr val="tx1"/>
                </a:solidFill>
                <a:effectLst/>
                <a:latin typeface="+mn-lt"/>
                <a:ea typeface="+mn-ea"/>
                <a:cs typeface="+mn-cs"/>
              </a:rPr>
              <a:t>]. BC affects distribution projection because of future variations in climate caused by different global circulation models (GCM) and Special Report of Emission Scenarios (SRES) outcomes [</a:t>
            </a:r>
            <a:r>
              <a:rPr lang="en-US" sz="1200" b="0" i="0" u="none" strike="noStrike" kern="1200" dirty="0" smtClean="0">
                <a:solidFill>
                  <a:schemeClr val="tx1"/>
                </a:solidFill>
                <a:effectLst/>
                <a:latin typeface="+mn-lt"/>
                <a:ea typeface="+mn-ea"/>
                <a:cs typeface="+mn-cs"/>
                <a:hlinkClick r:id="rId7"/>
              </a:rPr>
              <a:t>15</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3"/>
              </a:rPr>
              <a:t>20</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4"/>
              </a:rPr>
              <a:t>22</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24</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important</a:t>
            </a:r>
            <a:r>
              <a:rPr lang="en-US" baseline="0" dirty="0" smtClean="0"/>
              <a:t> aspect of forecasting, there is a lot of </a:t>
            </a:r>
            <a:r>
              <a:rPr lang="en-US" baseline="0" dirty="0" err="1" smtClean="0"/>
              <a:t>uncertyainty</a:t>
            </a:r>
            <a:endParaRPr lang="en-US" baseline="0" dirty="0" smtClean="0"/>
          </a:p>
          <a:p>
            <a:endParaRPr lang="en-US" baseline="0" dirty="0" smtClean="0"/>
          </a:p>
          <a:p>
            <a:r>
              <a:rPr lang="en-US" sz="1200" b="0" i="0" kern="1200" dirty="0" smtClean="0">
                <a:solidFill>
                  <a:schemeClr val="tx1"/>
                </a:solidFill>
                <a:effectLst/>
                <a:latin typeface="+mn-lt"/>
                <a:ea typeface="+mn-ea"/>
                <a:cs typeface="+mn-cs"/>
              </a:rPr>
              <a:t>Four sources of uncertainty in niche-based SDM have been identified, including initial dataset conditions (IC), model classes (MC), model parameters (MP), and boundary conditions (BC) [</a:t>
            </a:r>
            <a:r>
              <a:rPr lang="en-US" sz="1200" b="0" i="0" u="none" strike="noStrike" kern="1200" dirty="0" smtClean="0">
                <a:solidFill>
                  <a:schemeClr val="tx1"/>
                </a:solidFill>
                <a:effectLst/>
                <a:latin typeface="+mn-lt"/>
                <a:ea typeface="+mn-ea"/>
                <a:cs typeface="+mn-cs"/>
                <a:hlinkClick r:id="rId3"/>
              </a:rPr>
              <a:t>10</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4"/>
              </a:rPr>
              <a:t>12</a:t>
            </a:r>
            <a:r>
              <a:rPr lang="en-US" sz="1200" b="0" i="0" kern="1200" dirty="0" smtClean="0">
                <a:solidFill>
                  <a:schemeClr val="tx1"/>
                </a:solidFill>
                <a:effectLst/>
                <a:latin typeface="+mn-lt"/>
                <a:ea typeface="+mn-ea"/>
                <a:cs typeface="+mn-cs"/>
              </a:rPr>
              <a:t>]. IC refers to an incomplete realization of species distribution (e.g. sample size [</a:t>
            </a:r>
            <a:r>
              <a:rPr lang="en-US" sz="1200" b="0" i="0" u="none" strike="noStrike" kern="1200" dirty="0" smtClean="0">
                <a:solidFill>
                  <a:schemeClr val="tx1"/>
                </a:solidFill>
                <a:effectLst/>
                <a:latin typeface="+mn-lt"/>
                <a:ea typeface="+mn-ea"/>
                <a:cs typeface="+mn-cs"/>
                <a:hlinkClick r:id="rId5"/>
              </a:rPr>
              <a:t>13</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6"/>
              </a:rPr>
              <a:t>14</a:t>
            </a:r>
            <a:r>
              <a:rPr lang="en-US" sz="1200" b="0" i="0" kern="1200" dirty="0" smtClean="0">
                <a:solidFill>
                  <a:schemeClr val="tx1"/>
                </a:solidFill>
                <a:effectLst/>
                <a:latin typeface="+mn-lt"/>
                <a:ea typeface="+mn-ea"/>
                <a:cs typeface="+mn-cs"/>
              </a:rPr>
              <a:t>], range size [</a:t>
            </a:r>
            <a:r>
              <a:rPr lang="en-US" sz="1200" b="0" i="0" u="none" strike="noStrike" kern="1200" dirty="0" smtClean="0">
                <a:solidFill>
                  <a:schemeClr val="tx1"/>
                </a:solidFill>
                <a:effectLst/>
                <a:latin typeface="+mn-lt"/>
                <a:ea typeface="+mn-ea"/>
                <a:cs typeface="+mn-cs"/>
                <a:hlinkClick r:id="rId7"/>
              </a:rPr>
              <a:t>15</a:t>
            </a:r>
            <a:r>
              <a:rPr lang="en-US" sz="1200" b="0" i="0" kern="1200" dirty="0" smtClean="0">
                <a:solidFill>
                  <a:schemeClr val="tx1"/>
                </a:solidFill>
                <a:effectLst/>
                <a:latin typeface="+mn-lt"/>
                <a:ea typeface="+mn-ea"/>
                <a:cs typeface="+mn-cs"/>
              </a:rPr>
              <a:t>]). Projected changes in species range may differ substantially in both magnitude and direction due to the use of alternate MCs [</a:t>
            </a:r>
            <a:r>
              <a:rPr lang="en-US" sz="1200" b="0" i="0" u="none" strike="noStrike" kern="1200" dirty="0" smtClean="0">
                <a:solidFill>
                  <a:schemeClr val="tx1"/>
                </a:solidFill>
                <a:effectLst/>
                <a:latin typeface="+mn-lt"/>
                <a:ea typeface="+mn-ea"/>
                <a:cs typeface="+mn-cs"/>
                <a:hlinkClick r:id="rId8"/>
              </a:rPr>
              <a:t>2</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9"/>
              </a:rPr>
              <a:t>11</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0"/>
              </a:rPr>
              <a:t>16</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1"/>
              </a:rPr>
              <a:t>18</a:t>
            </a:r>
            <a:r>
              <a:rPr lang="en-US" sz="1200" b="0" i="0" kern="1200" dirty="0" smtClean="0">
                <a:solidFill>
                  <a:schemeClr val="tx1"/>
                </a:solidFill>
                <a:effectLst/>
                <a:latin typeface="+mn-lt"/>
                <a:ea typeface="+mn-ea"/>
                <a:cs typeface="+mn-cs"/>
              </a:rPr>
              <a:t>]. Predictions are also subject to MP selection. For instance, the two user-defined parameters of random forest (RF) (the number of trees and the number of randomly selected variables to split the nodes) should be optimized to improve predictive accuracy [</a:t>
            </a:r>
            <a:r>
              <a:rPr lang="en-US" sz="1200" b="0" i="0" u="none" strike="noStrike" kern="1200" dirty="0" smtClean="0">
                <a:solidFill>
                  <a:schemeClr val="tx1"/>
                </a:solidFill>
                <a:effectLst/>
                <a:latin typeface="+mn-lt"/>
                <a:ea typeface="+mn-ea"/>
                <a:cs typeface="+mn-cs"/>
                <a:hlinkClick r:id="rId12"/>
              </a:rPr>
              <a:t>19</a:t>
            </a:r>
            <a:r>
              <a:rPr lang="en-US" sz="1200" b="0" i="0" kern="1200" dirty="0" smtClean="0">
                <a:solidFill>
                  <a:schemeClr val="tx1"/>
                </a:solidFill>
                <a:effectLst/>
                <a:latin typeface="+mn-lt"/>
                <a:ea typeface="+mn-ea"/>
                <a:cs typeface="+mn-cs"/>
              </a:rPr>
              <a:t>]. BC affects distribution projection because of future variations in climate caused by different global circulation models (GCM) and Special Report of Emission Scenarios (SRES) outcomes [</a:t>
            </a:r>
            <a:r>
              <a:rPr lang="en-US" sz="1200" b="0" i="0" u="none" strike="noStrike" kern="1200" dirty="0" smtClean="0">
                <a:solidFill>
                  <a:schemeClr val="tx1"/>
                </a:solidFill>
                <a:effectLst/>
                <a:latin typeface="+mn-lt"/>
                <a:ea typeface="+mn-ea"/>
                <a:cs typeface="+mn-cs"/>
                <a:hlinkClick r:id="rId7"/>
              </a:rPr>
              <a:t>15</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13"/>
              </a:rPr>
              <a:t>20</a:t>
            </a:r>
            <a:r>
              <a:rPr lang="en-US" sz="1200" b="0" i="0" kern="1200" dirty="0" smtClean="0">
                <a:solidFill>
                  <a:schemeClr val="tx1"/>
                </a:solidFill>
                <a:effectLst/>
                <a:latin typeface="+mn-lt"/>
                <a:ea typeface="+mn-ea"/>
                <a:cs typeface="+mn-cs"/>
              </a:rPr>
              <a:t>–</a:t>
            </a:r>
            <a:r>
              <a:rPr lang="en-US" sz="1200" b="0" i="0" u="none" strike="noStrike" kern="1200" dirty="0" smtClean="0">
                <a:solidFill>
                  <a:schemeClr val="tx1"/>
                </a:solidFill>
                <a:effectLst/>
                <a:latin typeface="+mn-lt"/>
                <a:ea typeface="+mn-ea"/>
                <a:cs typeface="+mn-cs"/>
                <a:hlinkClick r:id="rId14"/>
              </a:rPr>
              <a:t>22</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25</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4</a:t>
            </a:fld>
            <a:endParaRPr lang="en-US"/>
          </a:p>
        </p:txBody>
      </p:sp>
    </p:spTree>
    <p:extLst>
      <p:ext uri="{BB962C8B-B14F-4D97-AF65-F5344CB8AC3E}">
        <p14:creationId xmlns:p14="http://schemas.microsoft.com/office/powerpoint/2010/main" val="1276499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Examples of alternative approaches to </a:t>
            </a:r>
            <a:r>
              <a:rPr lang="en-US" dirty="0" err="1" smtClean="0"/>
              <a:t>analysing</a:t>
            </a:r>
            <a:r>
              <a:rPr lang="en-US" dirty="0" smtClean="0"/>
              <a:t> ensemble forecasts using artificial data projected onto the map of Africa: (a) Individual results from five hypothetical bioclimatic models (shown by </a:t>
            </a:r>
            <a:r>
              <a:rPr lang="en-US" dirty="0" err="1" smtClean="0"/>
              <a:t>coloured</a:t>
            </a:r>
            <a:r>
              <a:rPr lang="en-US" dirty="0" smtClean="0"/>
              <a:t> lines) predicting the area occupied by a key species under a climate change scenario (no combination of the ensemble forecast is performed); (b) a bounding box showing the area where at least one (purple) or all models (green) predict species presence in the future, and a consensus forecast (blue) showing the area where at least half the models (the median) forecast species presence; (c) a frequency histogram, showing the number of models (1–5) forecasting the presence of the species at any point; and (d) a probability density function showing the likelihood of species presence estimated from a large ensemble.</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26</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after all this uncertainty</a:t>
            </a:r>
            <a:r>
              <a:rPr lang="en-US" baseline="0" dirty="0" smtClean="0"/>
              <a:t> how do we actual begin to apply these biodiversity forecasts?</a:t>
            </a:r>
          </a:p>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27</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 Examples of alternative approaches to </a:t>
            </a:r>
            <a:r>
              <a:rPr lang="en-US" dirty="0" err="1" smtClean="0"/>
              <a:t>analysing</a:t>
            </a:r>
            <a:r>
              <a:rPr lang="en-US" dirty="0" smtClean="0"/>
              <a:t> ensemble forecasts using artificial data projected onto the map of Africa: (a) Individual results from five hypothetical bioclimatic models (shown by </a:t>
            </a:r>
            <a:r>
              <a:rPr lang="en-US" dirty="0" err="1" smtClean="0"/>
              <a:t>coloured</a:t>
            </a:r>
            <a:r>
              <a:rPr lang="en-US" dirty="0" smtClean="0"/>
              <a:t> lines) predicting the area occupied by a key species under a climate change scenario (no combination of the ensemble forecast is performed); (b) a bounding box showing the area where at least one (purple) or all models (green) predict species presence in the future, and a consensus forecast (blue) showing the area where at least half the models (the median) forecast species presence; (c) a frequency histogram, showing the number of models (1–5) forecasting the presence of the species at any point; and (d) a probability density function showing the likelihood of species presence estimated from a large ensemble.</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28</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term versus long-term</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29</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term versus long-term</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30</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term versus long-term</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31</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32</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33</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34</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35</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5</a:t>
            </a:fld>
            <a:endParaRPr lang="en-US"/>
          </a:p>
        </p:txBody>
      </p:sp>
    </p:spTree>
    <p:extLst>
      <p:ext uri="{BB962C8B-B14F-4D97-AF65-F5344CB8AC3E}">
        <p14:creationId xmlns:p14="http://schemas.microsoft.com/office/powerpoint/2010/main" val="12764998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36</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37</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38</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39</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40</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41</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42</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43</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44</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45</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smtClean="0">
                <a:solidFill>
                  <a:schemeClr val="tx1"/>
                </a:solidFill>
                <a:effectLst/>
                <a:latin typeface="+mn-lt"/>
                <a:ea typeface="+mn-ea"/>
                <a:cs typeface="+mn-cs"/>
              </a:rPr>
              <a:t>white lemuroid ringtail possums</a:t>
            </a:r>
            <a:endParaRPr lang="en-US"/>
          </a:p>
        </p:txBody>
      </p:sp>
      <p:sp>
        <p:nvSpPr>
          <p:cNvPr id="4" name="Slide Number Placeholder 3"/>
          <p:cNvSpPr>
            <a:spLocks noGrp="1"/>
          </p:cNvSpPr>
          <p:nvPr>
            <p:ph type="sldNum" sz="quarter" idx="10"/>
          </p:nvPr>
        </p:nvSpPr>
        <p:spPr/>
        <p:txBody>
          <a:bodyPr/>
          <a:lstStyle/>
          <a:p>
            <a:fld id="{1C469184-D498-4A9B-8EE3-08EB221A4C8D}" type="slidenum">
              <a:rPr lang="en-US" smtClean="0"/>
              <a:t>8</a:t>
            </a:fld>
            <a:endParaRPr lang="en-US"/>
          </a:p>
        </p:txBody>
      </p:sp>
    </p:spTree>
    <p:extLst>
      <p:ext uri="{BB962C8B-B14F-4D97-AF65-F5344CB8AC3E}">
        <p14:creationId xmlns:p14="http://schemas.microsoft.com/office/powerpoint/2010/main" val="2571691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46</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47</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so many models?</a:t>
            </a:r>
          </a:p>
          <a:p>
            <a:endParaRPr lang="en-US" dirty="0" smtClean="0"/>
          </a:p>
          <a:p>
            <a:r>
              <a:rPr lang="en-US" dirty="0" smtClean="0"/>
              <a:t>Different climate models, meanwhile, provide alternative representations of the Earth’s response to those </a:t>
            </a:r>
            <a:r>
              <a:rPr lang="en-US" dirty="0" err="1" smtClean="0"/>
              <a:t>forcings</a:t>
            </a:r>
            <a:r>
              <a:rPr lang="en-US" dirty="0" smtClean="0"/>
              <a:t>, and of natural climate variability. Together, ensembles of models, simulating the response to a range of different scenarios, map out a range of possible futures, and help us understand their uncertainties.</a:t>
            </a:r>
          </a:p>
          <a:p>
            <a:endParaRPr lang="en-US" dirty="0" smtClean="0"/>
          </a:p>
          <a:p>
            <a:r>
              <a:rPr lang="en-US" dirty="0" smtClean="0"/>
              <a:t>Predicting socioeconomic development is arguably even more difficult than predicting the evolution of a physical system. It entails predicting human </a:t>
            </a:r>
            <a:r>
              <a:rPr lang="en-US" dirty="0" err="1" smtClean="0"/>
              <a:t>behaviour</a:t>
            </a:r>
            <a:r>
              <a:rPr lang="en-US" dirty="0" smtClean="0"/>
              <a:t>, policy choices, technological advances, international competition and cooperation. The common approach is to use scenarios of plausible future socioeconomic development, from which future emissions of greenhouse gases and other forcing agents are derived. It has not, in general, been possible to assign likelihoods to individual forcing scenarios. Rather, a set of alternatives is used to span a range of possibilities. The outcomes from different forcing scenarios provide policymakers with alternatives and a range of possible futures to consider.</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10</a:t>
            </a:fld>
            <a:endParaRPr lang="en-US"/>
          </a:p>
        </p:txBody>
      </p:sp>
    </p:spTree>
    <p:extLst>
      <p:ext uri="{BB962C8B-B14F-4D97-AF65-F5344CB8AC3E}">
        <p14:creationId xmlns:p14="http://schemas.microsoft.com/office/powerpoint/2010/main" val="3271783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so many models?</a:t>
            </a:r>
          </a:p>
          <a:p>
            <a:endParaRPr lang="en-US" dirty="0" smtClean="0"/>
          </a:p>
          <a:p>
            <a:r>
              <a:rPr lang="en-US" dirty="0" smtClean="0"/>
              <a:t>Different climate models, meanwhile, provide alternative representations of the Earth’s response to those </a:t>
            </a:r>
            <a:r>
              <a:rPr lang="en-US" dirty="0" err="1" smtClean="0"/>
              <a:t>forcings</a:t>
            </a:r>
            <a:r>
              <a:rPr lang="en-US" dirty="0" smtClean="0"/>
              <a:t>, and of natural climate variability. Together, ensembles of models, simulating the response to a range of different scenarios, map out a range of possible futures, and help us understand their uncertainties.</a:t>
            </a:r>
          </a:p>
          <a:p>
            <a:endParaRPr lang="en-US" dirty="0" smtClean="0"/>
          </a:p>
          <a:p>
            <a:r>
              <a:rPr lang="en-US" dirty="0" smtClean="0"/>
              <a:t>Predicting socioeconomic development is arguably even more difficult than predicting the evolution of a physical system. It entails predicting human </a:t>
            </a:r>
            <a:r>
              <a:rPr lang="en-US" dirty="0" err="1" smtClean="0"/>
              <a:t>behaviour</a:t>
            </a:r>
            <a:r>
              <a:rPr lang="en-US" dirty="0" smtClean="0"/>
              <a:t>, policy choices, technological advances, international competition and cooperation. The common approach is to use scenarios of plausible future socioeconomic development, from which future emissions of greenhouse gases and other forcing agents are derived. It has not, in general, been possible to assign likelihoods to individual forcing scenarios. Rather, a set of alternatives is used to span a range of possibilities. The outcomes from different forcing scenarios provide policymakers with alternatives and a range of possible futures to consider.</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11</a:t>
            </a:fld>
            <a:endParaRPr lang="en-US"/>
          </a:p>
        </p:txBody>
      </p:sp>
    </p:spTree>
    <p:extLst>
      <p:ext uri="{BB962C8B-B14F-4D97-AF65-F5344CB8AC3E}">
        <p14:creationId xmlns:p14="http://schemas.microsoft.com/office/powerpoint/2010/main" val="327178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its most simple</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12</a:t>
            </a:fld>
            <a:endParaRPr lang="en-US"/>
          </a:p>
        </p:txBody>
      </p:sp>
    </p:spTree>
    <p:extLst>
      <p:ext uri="{BB962C8B-B14F-4D97-AF65-F5344CB8AC3E}">
        <p14:creationId xmlns:p14="http://schemas.microsoft.com/office/powerpoint/2010/main" val="3271783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 we are not going</a:t>
            </a:r>
            <a:r>
              <a:rPr lang="en-US" baseline="0" dirty="0" smtClean="0"/>
              <a:t> to include in the practical but is important to think about. </a:t>
            </a:r>
          </a:p>
          <a:p>
            <a:endParaRPr lang="en-US" baseline="0" dirty="0" smtClean="0"/>
          </a:p>
          <a:p>
            <a:r>
              <a:rPr lang="en-US" dirty="0" smtClean="0"/>
              <a:t>Models that include biological mechanisms have been used to project (clockwise from top) the evolution of disease-harboring mosquitoes, future environments and land use, physiological responses of invasive species such as cane toads, demographic responses of penguins to future climates, climate-dependent dispersal behavior in butterflies, and mismatched interactions between butterflies and their host plants. Despite </a:t>
            </a:r>
            <a:r>
              <a:rPr lang="en-US" dirty="0" err="1" smtClean="0"/>
              <a:t>thesemodelingadvances,we</a:t>
            </a:r>
            <a:r>
              <a:rPr lang="en-US" dirty="0" smtClean="0"/>
              <a:t> </a:t>
            </a:r>
            <a:r>
              <a:rPr lang="en-US" dirty="0" err="1" smtClean="0"/>
              <a:t>seldomhave</a:t>
            </a:r>
            <a:r>
              <a:rPr lang="en-US" dirty="0" smtClean="0"/>
              <a:t> the detailed data needed to build </a:t>
            </a:r>
            <a:r>
              <a:rPr lang="en-US" dirty="0" err="1" smtClean="0"/>
              <a:t>thesemodels</a:t>
            </a:r>
            <a:r>
              <a:rPr lang="en-US" dirty="0" smtClean="0"/>
              <a:t>, necessitating new efforts to collect the relevant data to parameterize more biologically realistic predictive models.</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14</a:t>
            </a:fld>
            <a:endParaRPr lang="en-US"/>
          </a:p>
        </p:txBody>
      </p:sp>
    </p:spTree>
    <p:extLst>
      <p:ext uri="{BB962C8B-B14F-4D97-AF65-F5344CB8AC3E}">
        <p14:creationId xmlns:p14="http://schemas.microsoft.com/office/powerpoint/2010/main" val="1330821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Something we are not going</a:t>
            </a:r>
            <a:r>
              <a:rPr lang="en-US" baseline="0" dirty="0" smtClean="0"/>
              <a:t> to include in the practical but is important to think about. </a:t>
            </a:r>
          </a:p>
          <a:p>
            <a:endParaRPr lang="en-US" baseline="0" dirty="0" smtClean="0"/>
          </a:p>
          <a:p>
            <a:r>
              <a:rPr lang="en-US" dirty="0" smtClean="0"/>
              <a:t>Models that include biological mechanisms have been used to project (clockwise from top) the evolution of disease-harboring mosquitoes, future environments and land use, physiological responses of invasive species such as cane toads, demographic responses of penguins to future climates, climate-dependent dispersal behavior in butterflies, and mismatched interactions between butterflies and their host plants. Despite </a:t>
            </a:r>
            <a:r>
              <a:rPr lang="en-US" dirty="0" err="1" smtClean="0"/>
              <a:t>thesemodelingadvances,we</a:t>
            </a:r>
            <a:r>
              <a:rPr lang="en-US" dirty="0" smtClean="0"/>
              <a:t> </a:t>
            </a:r>
            <a:r>
              <a:rPr lang="en-US" dirty="0" err="1" smtClean="0"/>
              <a:t>seldomhave</a:t>
            </a:r>
            <a:r>
              <a:rPr lang="en-US" dirty="0" smtClean="0"/>
              <a:t> the detailed data needed to build </a:t>
            </a:r>
            <a:r>
              <a:rPr lang="en-US" dirty="0" err="1" smtClean="0"/>
              <a:t>thesemodels</a:t>
            </a:r>
            <a:r>
              <a:rPr lang="en-US" dirty="0" smtClean="0"/>
              <a:t>, necessitating new efforts to collect the relevant data to parameterize more biologically realistic predictive models.</a:t>
            </a:r>
            <a:endParaRPr lang="en-US" dirty="0"/>
          </a:p>
        </p:txBody>
      </p:sp>
      <p:sp>
        <p:nvSpPr>
          <p:cNvPr id="4" name="Slide Number Placeholder 3"/>
          <p:cNvSpPr>
            <a:spLocks noGrp="1"/>
          </p:cNvSpPr>
          <p:nvPr>
            <p:ph type="sldNum" sz="quarter" idx="10"/>
          </p:nvPr>
        </p:nvSpPr>
        <p:spPr/>
        <p:txBody>
          <a:bodyPr/>
          <a:lstStyle/>
          <a:p>
            <a:fld id="{1C469184-D498-4A9B-8EE3-08EB221A4C8D}" type="slidenum">
              <a:rPr lang="en-US" smtClean="0"/>
              <a:t>15</a:t>
            </a:fld>
            <a:endParaRPr lang="en-US"/>
          </a:p>
        </p:txBody>
      </p:sp>
    </p:spTree>
    <p:extLst>
      <p:ext uri="{BB962C8B-B14F-4D97-AF65-F5344CB8AC3E}">
        <p14:creationId xmlns:p14="http://schemas.microsoft.com/office/powerpoint/2010/main" val="1330821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3847061-CEFE-4646-8974-B513390CE22C}"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7C951-69F3-4D2C-99D8-24D4D1E535A5}" type="slidenum">
              <a:rPr lang="en-US" smtClean="0"/>
              <a:t>‹#›</a:t>
            </a:fld>
            <a:endParaRPr lang="en-US"/>
          </a:p>
        </p:txBody>
      </p:sp>
    </p:spTree>
    <p:extLst>
      <p:ext uri="{BB962C8B-B14F-4D97-AF65-F5344CB8AC3E}">
        <p14:creationId xmlns:p14="http://schemas.microsoft.com/office/powerpoint/2010/main" val="3848873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847061-CEFE-4646-8974-B513390CE22C}"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7C951-69F3-4D2C-99D8-24D4D1E535A5}" type="slidenum">
              <a:rPr lang="en-US" smtClean="0"/>
              <a:t>‹#›</a:t>
            </a:fld>
            <a:endParaRPr lang="en-US"/>
          </a:p>
        </p:txBody>
      </p:sp>
    </p:spTree>
    <p:extLst>
      <p:ext uri="{BB962C8B-B14F-4D97-AF65-F5344CB8AC3E}">
        <p14:creationId xmlns:p14="http://schemas.microsoft.com/office/powerpoint/2010/main" val="2714929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847061-CEFE-4646-8974-B513390CE22C}"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7C951-69F3-4D2C-99D8-24D4D1E535A5}" type="slidenum">
              <a:rPr lang="en-US" smtClean="0"/>
              <a:t>‹#›</a:t>
            </a:fld>
            <a:endParaRPr lang="en-US"/>
          </a:p>
        </p:txBody>
      </p:sp>
    </p:spTree>
    <p:extLst>
      <p:ext uri="{BB962C8B-B14F-4D97-AF65-F5344CB8AC3E}">
        <p14:creationId xmlns:p14="http://schemas.microsoft.com/office/powerpoint/2010/main" val="1327926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3847061-CEFE-4646-8974-B513390CE22C}"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7C951-69F3-4D2C-99D8-24D4D1E535A5}" type="slidenum">
              <a:rPr lang="en-US" smtClean="0"/>
              <a:t>‹#›</a:t>
            </a:fld>
            <a:endParaRPr lang="en-US"/>
          </a:p>
        </p:txBody>
      </p:sp>
    </p:spTree>
    <p:extLst>
      <p:ext uri="{BB962C8B-B14F-4D97-AF65-F5344CB8AC3E}">
        <p14:creationId xmlns:p14="http://schemas.microsoft.com/office/powerpoint/2010/main" val="102511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847061-CEFE-4646-8974-B513390CE22C}" type="datetimeFigureOut">
              <a:rPr lang="en-US" smtClean="0"/>
              <a:t>12/8/2017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7C951-69F3-4D2C-99D8-24D4D1E535A5}" type="slidenum">
              <a:rPr lang="en-US" smtClean="0"/>
              <a:t>‹#›</a:t>
            </a:fld>
            <a:endParaRPr lang="en-US"/>
          </a:p>
        </p:txBody>
      </p:sp>
    </p:spTree>
    <p:extLst>
      <p:ext uri="{BB962C8B-B14F-4D97-AF65-F5344CB8AC3E}">
        <p14:creationId xmlns:p14="http://schemas.microsoft.com/office/powerpoint/2010/main" val="3629414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3847061-CEFE-4646-8974-B513390CE22C}"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7C951-69F3-4D2C-99D8-24D4D1E535A5}" type="slidenum">
              <a:rPr lang="en-US" smtClean="0"/>
              <a:t>‹#›</a:t>
            </a:fld>
            <a:endParaRPr lang="en-US"/>
          </a:p>
        </p:txBody>
      </p:sp>
    </p:spTree>
    <p:extLst>
      <p:ext uri="{BB962C8B-B14F-4D97-AF65-F5344CB8AC3E}">
        <p14:creationId xmlns:p14="http://schemas.microsoft.com/office/powerpoint/2010/main" val="3027858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3847061-CEFE-4646-8974-B513390CE22C}" type="datetimeFigureOut">
              <a:rPr lang="en-US" smtClean="0"/>
              <a:t>12/8/2017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D7C951-69F3-4D2C-99D8-24D4D1E535A5}" type="slidenum">
              <a:rPr lang="en-US" smtClean="0"/>
              <a:t>‹#›</a:t>
            </a:fld>
            <a:endParaRPr lang="en-US"/>
          </a:p>
        </p:txBody>
      </p:sp>
    </p:spTree>
    <p:extLst>
      <p:ext uri="{BB962C8B-B14F-4D97-AF65-F5344CB8AC3E}">
        <p14:creationId xmlns:p14="http://schemas.microsoft.com/office/powerpoint/2010/main" val="678175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3847061-CEFE-4646-8974-B513390CE22C}" type="datetimeFigureOut">
              <a:rPr lang="en-US" smtClean="0"/>
              <a:t>12/8/2017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D7C951-69F3-4D2C-99D8-24D4D1E535A5}" type="slidenum">
              <a:rPr lang="en-US" smtClean="0"/>
              <a:t>‹#›</a:t>
            </a:fld>
            <a:endParaRPr lang="en-US"/>
          </a:p>
        </p:txBody>
      </p:sp>
    </p:spTree>
    <p:extLst>
      <p:ext uri="{BB962C8B-B14F-4D97-AF65-F5344CB8AC3E}">
        <p14:creationId xmlns:p14="http://schemas.microsoft.com/office/powerpoint/2010/main" val="389037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847061-CEFE-4646-8974-B513390CE22C}" type="datetimeFigureOut">
              <a:rPr lang="en-US" smtClean="0"/>
              <a:t>12/8/2017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D7C951-69F3-4D2C-99D8-24D4D1E535A5}" type="slidenum">
              <a:rPr lang="en-US" smtClean="0"/>
              <a:t>‹#›</a:t>
            </a:fld>
            <a:endParaRPr lang="en-US"/>
          </a:p>
        </p:txBody>
      </p:sp>
    </p:spTree>
    <p:extLst>
      <p:ext uri="{BB962C8B-B14F-4D97-AF65-F5344CB8AC3E}">
        <p14:creationId xmlns:p14="http://schemas.microsoft.com/office/powerpoint/2010/main" val="227858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847061-CEFE-4646-8974-B513390CE22C}"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7C951-69F3-4D2C-99D8-24D4D1E535A5}" type="slidenum">
              <a:rPr lang="en-US" smtClean="0"/>
              <a:t>‹#›</a:t>
            </a:fld>
            <a:endParaRPr lang="en-US"/>
          </a:p>
        </p:txBody>
      </p:sp>
    </p:spTree>
    <p:extLst>
      <p:ext uri="{BB962C8B-B14F-4D97-AF65-F5344CB8AC3E}">
        <p14:creationId xmlns:p14="http://schemas.microsoft.com/office/powerpoint/2010/main" val="752985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3847061-CEFE-4646-8974-B513390CE22C}" type="datetimeFigureOut">
              <a:rPr lang="en-US" smtClean="0"/>
              <a:t>12/8/2017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7C951-69F3-4D2C-99D8-24D4D1E535A5}" type="slidenum">
              <a:rPr lang="en-US" smtClean="0"/>
              <a:t>‹#›</a:t>
            </a:fld>
            <a:endParaRPr lang="en-US"/>
          </a:p>
        </p:txBody>
      </p:sp>
    </p:spTree>
    <p:extLst>
      <p:ext uri="{BB962C8B-B14F-4D97-AF65-F5344CB8AC3E}">
        <p14:creationId xmlns:p14="http://schemas.microsoft.com/office/powerpoint/2010/main" val="3418998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47061-CEFE-4646-8974-B513390CE22C}" type="datetimeFigureOut">
              <a:rPr lang="en-US" smtClean="0"/>
              <a:t>12/8/2017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7C951-69F3-4D2C-99D8-24D4D1E535A5}" type="slidenum">
              <a:rPr lang="en-US" smtClean="0"/>
              <a:t>‹#›</a:t>
            </a:fld>
            <a:endParaRPr lang="en-US"/>
          </a:p>
        </p:txBody>
      </p:sp>
    </p:spTree>
    <p:extLst>
      <p:ext uri="{BB962C8B-B14F-4D97-AF65-F5344CB8AC3E}">
        <p14:creationId xmlns:p14="http://schemas.microsoft.com/office/powerpoint/2010/main" val="982299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jpe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3.png"/><Relationship Id="rId7" Type="http://schemas.openxmlformats.org/officeDocument/2006/relationships/image" Target="../media/image53.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4.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6.png"/><Relationship Id="rId5" Type="http://schemas.microsoft.com/office/2007/relationships/hdphoto" Target="../media/hdphoto3.wdp"/><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8.gif"/></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tiff"/><Relationship Id="rId4" Type="http://schemas.openxmlformats.org/officeDocument/2006/relationships/image" Target="../media/image59.tiff"/></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jpe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tiff"/><Relationship Id="rId4" Type="http://schemas.openxmlformats.org/officeDocument/2006/relationships/image" Target="../media/image62.tiff"/></Relationships>
</file>

<file path=ppt/slides/_rels/slide44.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6.tiff"/><Relationship Id="rId5" Type="http://schemas.openxmlformats.org/officeDocument/2006/relationships/image" Target="../media/image6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35.tiff"/></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68.tiff"/></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4.emf"/><Relationship Id="rId4" Type="http://schemas.openxmlformats.org/officeDocument/2006/relationships/image" Target="../media/image73.png"/></Relationships>
</file>

<file path=ppt/slides/_rels/slide53.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p:cNvSpPr txBox="1"/>
          <p:nvPr/>
        </p:nvSpPr>
        <p:spPr>
          <a:xfrm>
            <a:off x="-497549" y="-35421"/>
            <a:ext cx="7776864" cy="2862322"/>
          </a:xfrm>
          <a:prstGeom prst="rect">
            <a:avLst/>
          </a:prstGeom>
          <a:noFill/>
        </p:spPr>
        <p:txBody>
          <a:bodyPr wrap="square" rtlCol="0">
            <a:spAutoFit/>
          </a:bodyPr>
          <a:lstStyle/>
          <a:p>
            <a:pPr algn="ctr"/>
            <a:r>
              <a:rPr lang="en-US" sz="4000" dirty="0" smtClean="0">
                <a:solidFill>
                  <a:schemeClr val="bg1"/>
                </a:solidFill>
                <a:latin typeface="Century Gothic" pitchFamily="34" charset="0"/>
              </a:rPr>
              <a:t>Practical Uses of Species Distribution Models:</a:t>
            </a:r>
          </a:p>
          <a:p>
            <a:pPr algn="ctr"/>
            <a:endParaRPr lang="en-US" sz="2400" dirty="0" smtClean="0">
              <a:solidFill>
                <a:schemeClr val="bg1"/>
              </a:solidFill>
              <a:latin typeface="Century Gothic" pitchFamily="34" charset="0"/>
            </a:endParaRPr>
          </a:p>
          <a:p>
            <a:pPr algn="ctr"/>
            <a:r>
              <a:rPr lang="en-US" sz="7000" dirty="0" smtClean="0">
                <a:solidFill>
                  <a:schemeClr val="bg1"/>
                </a:solidFill>
                <a:latin typeface="Century Gothic" pitchFamily="34" charset="0"/>
              </a:rPr>
              <a:t>Forecasting</a:t>
            </a:r>
            <a:endParaRPr lang="en-US" sz="7000" dirty="0">
              <a:solidFill>
                <a:schemeClr val="bg1"/>
              </a:solidFill>
              <a:latin typeface="Century Gothic" pitchFamily="34" charset="0"/>
            </a:endParaRPr>
          </a:p>
        </p:txBody>
      </p:sp>
      <p:pic>
        <p:nvPicPr>
          <p:cNvPr id="6" name="Picture 2" descr="G:\PhD\Images\GlobalTemp.tif"/>
          <p:cNvPicPr>
            <a:picLocks noChangeAspect="1" noChangeArrowheads="1"/>
          </p:cNvPicPr>
          <p:nvPr/>
        </p:nvPicPr>
        <p:blipFill rotWithShape="1">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a:ext>
            </a:extLst>
          </a:blip>
          <a:srcRect/>
          <a:stretch/>
        </p:blipFill>
        <p:spPr bwMode="auto">
          <a:xfrm>
            <a:off x="35496" y="2708920"/>
            <a:ext cx="9079423" cy="378267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naturalis logo"/>
          <p:cNvPicPr>
            <a:picLocks noChangeAspect="1" noChangeArrowheads="1"/>
          </p:cNvPicPr>
          <p:nvPr/>
        </p:nvPicPr>
        <p:blipFill>
          <a:blip r:embed="rId4" cstate="print">
            <a:lum bright="70000" contrast="-70000"/>
            <a:extLst>
              <a:ext uri="{BEBA8EAE-BF5A-486C-A8C5-ECC9F3942E4B}">
                <a14:imgProps xmlns:a14="http://schemas.microsoft.com/office/drawing/2010/main">
                  <a14:imgLayer r:embed="rId5">
                    <a14:imgEffect>
                      <a14:artisticChalkSketch/>
                    </a14:imgEffect>
                  </a14:imgLayer>
                </a14:imgProps>
              </a:ext>
              <a:ext uri="{28A0092B-C50C-407E-A947-70E740481C1C}">
                <a14:useLocalDpi xmlns:a14="http://schemas.microsoft.com/office/drawing/2010/main" val="0"/>
              </a:ext>
            </a:extLst>
          </a:blip>
          <a:srcRect/>
          <a:stretch>
            <a:fillRect/>
          </a:stretch>
        </p:blipFill>
        <p:spPr bwMode="auto">
          <a:xfrm>
            <a:off x="251520" y="3789040"/>
            <a:ext cx="1981843" cy="29519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508104" y="5773734"/>
            <a:ext cx="3601616" cy="1138773"/>
          </a:xfrm>
          <a:prstGeom prst="rect">
            <a:avLst/>
          </a:prstGeom>
          <a:noFill/>
        </p:spPr>
        <p:txBody>
          <a:bodyPr wrap="square" rtlCol="0">
            <a:spAutoFit/>
          </a:bodyPr>
          <a:lstStyle/>
          <a:p>
            <a:pPr algn="ctr"/>
            <a:r>
              <a:rPr lang="en-US" sz="4000" dirty="0" smtClean="0">
                <a:solidFill>
                  <a:schemeClr val="bg1"/>
                </a:solidFill>
                <a:latin typeface="Century Gothic" pitchFamily="34" charset="0"/>
              </a:rPr>
              <a:t>Leon Marshall </a:t>
            </a:r>
          </a:p>
          <a:p>
            <a:pPr algn="ctr"/>
            <a:r>
              <a:rPr lang="en-US" sz="2800" dirty="0" smtClean="0">
                <a:solidFill>
                  <a:schemeClr val="bg1"/>
                </a:solidFill>
                <a:latin typeface="Century Gothic" pitchFamily="34" charset="0"/>
              </a:rPr>
              <a:t>December 8</a:t>
            </a:r>
            <a:r>
              <a:rPr lang="en-US" sz="2800" baseline="30000" dirty="0" smtClean="0">
                <a:solidFill>
                  <a:schemeClr val="bg1"/>
                </a:solidFill>
                <a:latin typeface="Century Gothic" pitchFamily="34" charset="0"/>
              </a:rPr>
              <a:t>th</a:t>
            </a:r>
            <a:r>
              <a:rPr lang="en-US" sz="2800" dirty="0" smtClean="0">
                <a:solidFill>
                  <a:schemeClr val="bg1"/>
                </a:solidFill>
                <a:latin typeface="Century Gothic" pitchFamily="34" charset="0"/>
              </a:rPr>
              <a:t>, 2017</a:t>
            </a:r>
            <a:endParaRPr lang="en-US" sz="2800" dirty="0">
              <a:solidFill>
                <a:schemeClr val="bg1"/>
              </a:solidFill>
              <a:latin typeface="Century Gothic" pitchFamily="34" charset="0"/>
            </a:endParaRPr>
          </a:p>
        </p:txBody>
      </p:sp>
    </p:spTree>
    <p:extLst>
      <p:ext uri="{BB962C8B-B14F-4D97-AF65-F5344CB8AC3E}">
        <p14:creationId xmlns:p14="http://schemas.microsoft.com/office/powerpoint/2010/main" val="23178387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1236" y="116632"/>
            <a:ext cx="7077067" cy="553998"/>
          </a:xfrm>
          <a:prstGeom prst="rect">
            <a:avLst/>
          </a:prstGeom>
          <a:noFill/>
        </p:spPr>
        <p:txBody>
          <a:bodyPr wrap="square" rtlCol="0">
            <a:spAutoFit/>
          </a:bodyPr>
          <a:lstStyle/>
          <a:p>
            <a:r>
              <a:rPr lang="en-US" sz="3000" dirty="0" smtClean="0">
                <a:solidFill>
                  <a:schemeClr val="bg1"/>
                </a:solidFill>
                <a:latin typeface="Century Gothic" pitchFamily="34" charset="0"/>
              </a:rPr>
              <a:t>Bioclimatic envelope modeling</a:t>
            </a:r>
            <a:endParaRPr lang="en-US" sz="3000" dirty="0">
              <a:solidFill>
                <a:schemeClr val="bg1"/>
              </a:solidFill>
              <a:latin typeface="Century Gothic" pitchFamily="34" charset="0"/>
            </a:endParaRPr>
          </a:p>
        </p:txBody>
      </p:sp>
      <p:pic>
        <p:nvPicPr>
          <p:cNvPr id="2150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2888"/>
          <a:stretch/>
        </p:blipFill>
        <p:spPr bwMode="auto">
          <a:xfrm>
            <a:off x="539552" y="653515"/>
            <a:ext cx="8177470" cy="5526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476258" y="6254465"/>
            <a:ext cx="8661243" cy="584775"/>
          </a:xfrm>
          <a:prstGeom prst="rect">
            <a:avLst/>
          </a:prstGeom>
          <a:noFill/>
        </p:spPr>
        <p:txBody>
          <a:bodyPr wrap="square" rtlCol="0">
            <a:spAutoFit/>
          </a:bodyPr>
          <a:lstStyle/>
          <a:p>
            <a:r>
              <a:rPr lang="en-US" sz="1600" dirty="0" smtClean="0">
                <a:solidFill>
                  <a:schemeClr val="bg1"/>
                </a:solidFill>
                <a:latin typeface="Century Gothic" pitchFamily="34" charset="0"/>
              </a:rPr>
              <a:t>Huntley </a:t>
            </a:r>
            <a:r>
              <a:rPr lang="en-US" sz="1600" i="1" dirty="0" smtClean="0">
                <a:solidFill>
                  <a:schemeClr val="bg1"/>
                </a:solidFill>
                <a:latin typeface="Century Gothic" pitchFamily="34" charset="0"/>
              </a:rPr>
              <a:t>et al., </a:t>
            </a:r>
            <a:r>
              <a:rPr lang="en-US" sz="1600" dirty="0">
                <a:solidFill>
                  <a:schemeClr val="bg1"/>
                </a:solidFill>
                <a:latin typeface="Century Gothic" pitchFamily="34" charset="0"/>
              </a:rPr>
              <a:t>1995 - </a:t>
            </a:r>
            <a:r>
              <a:rPr lang="en-US" sz="1600" dirty="0" err="1">
                <a:solidFill>
                  <a:schemeClr val="bg1"/>
                </a:solidFill>
                <a:latin typeface="Century Gothic" pitchFamily="34" charset="0"/>
              </a:rPr>
              <a:t>Modelling</a:t>
            </a:r>
            <a:r>
              <a:rPr lang="en-US" sz="1600" dirty="0">
                <a:solidFill>
                  <a:schemeClr val="bg1"/>
                </a:solidFill>
                <a:latin typeface="Century Gothic" pitchFamily="34" charset="0"/>
              </a:rPr>
              <a:t> Present and Potential Future Ranges of Some European Higher Plants Using Climate Response </a:t>
            </a:r>
            <a:r>
              <a:rPr lang="en-US" sz="1600" dirty="0" smtClean="0">
                <a:solidFill>
                  <a:schemeClr val="bg1"/>
                </a:solidFill>
                <a:latin typeface="Century Gothic" pitchFamily="34" charset="0"/>
              </a:rPr>
              <a:t>Surfaces </a:t>
            </a:r>
            <a:r>
              <a:rPr lang="en-US" sz="1600" dirty="0">
                <a:solidFill>
                  <a:schemeClr val="bg1"/>
                </a:solidFill>
                <a:latin typeface="Century Gothic" pitchFamily="34" charset="0"/>
              </a:rPr>
              <a:t>- Journal of Biogeography</a:t>
            </a:r>
          </a:p>
        </p:txBody>
      </p:sp>
    </p:spTree>
    <p:extLst>
      <p:ext uri="{BB962C8B-B14F-4D97-AF65-F5344CB8AC3E}">
        <p14:creationId xmlns:p14="http://schemas.microsoft.com/office/powerpoint/2010/main" val="39073169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1236" y="116632"/>
            <a:ext cx="7077067" cy="553998"/>
          </a:xfrm>
          <a:prstGeom prst="rect">
            <a:avLst/>
          </a:prstGeom>
          <a:noFill/>
        </p:spPr>
        <p:txBody>
          <a:bodyPr wrap="square" rtlCol="0">
            <a:spAutoFit/>
          </a:bodyPr>
          <a:lstStyle/>
          <a:p>
            <a:r>
              <a:rPr lang="en-US" sz="3000" dirty="0" smtClean="0">
                <a:solidFill>
                  <a:schemeClr val="bg1"/>
                </a:solidFill>
                <a:latin typeface="Century Gothic" pitchFamily="34" charset="0"/>
              </a:rPr>
              <a:t>Bioclimatic envelope modeling</a:t>
            </a:r>
            <a:endParaRPr lang="en-US" sz="3000" dirty="0">
              <a:solidFill>
                <a:schemeClr val="bg1"/>
              </a:solidFill>
              <a:latin typeface="Century Gothic" pitchFamily="34" charset="0"/>
            </a:endParaRPr>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7" y="841564"/>
            <a:ext cx="8261945" cy="5724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60038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963" t="16699" r="19113" b="15620"/>
          <a:stretch/>
        </p:blipFill>
        <p:spPr bwMode="auto">
          <a:xfrm>
            <a:off x="331381" y="2049854"/>
            <a:ext cx="2952329" cy="22802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0242" name="Picture 2"/>
          <p:cNvPicPr>
            <a:picLocks noChangeAspect="1" noChangeArrowheads="1"/>
          </p:cNvPicPr>
          <p:nvPr/>
        </p:nvPicPr>
        <p:blipFill rotWithShape="1">
          <a:blip r:embed="rId5" cstate="print">
            <a:clrChange>
              <a:clrFrom>
                <a:srgbClr val="FEFFFF"/>
              </a:clrFrom>
              <a:clrTo>
                <a:srgbClr val="FEFFFF">
                  <a:alpha val="0"/>
                </a:srgbClr>
              </a:clrTo>
            </a:clrChange>
            <a:extLst>
              <a:ext uri="{28A0092B-C50C-407E-A947-70E740481C1C}">
                <a14:useLocalDpi xmlns:a14="http://schemas.microsoft.com/office/drawing/2010/main" val="0"/>
              </a:ext>
            </a:extLst>
          </a:blip>
          <a:srcRect l="37615" t="33195" r="4781" b="24168"/>
          <a:stretch/>
        </p:blipFill>
        <p:spPr bwMode="auto">
          <a:xfrm>
            <a:off x="5252070" y="1366680"/>
            <a:ext cx="3259544" cy="13239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cxnSp>
        <p:nvCxnSpPr>
          <p:cNvPr id="3" name="Straight Arrow Connector 2"/>
          <p:cNvCxnSpPr/>
          <p:nvPr/>
        </p:nvCxnSpPr>
        <p:spPr>
          <a:xfrm flipV="1">
            <a:off x="3491880" y="2132856"/>
            <a:ext cx="1584176" cy="557746"/>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444208" y="2793652"/>
            <a:ext cx="0" cy="1590732"/>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44724" y="1556792"/>
            <a:ext cx="2304256" cy="369332"/>
          </a:xfrm>
          <a:prstGeom prst="rect">
            <a:avLst/>
          </a:prstGeom>
          <a:noFill/>
        </p:spPr>
        <p:txBody>
          <a:bodyPr wrap="square" rtlCol="0">
            <a:spAutoFit/>
          </a:bodyPr>
          <a:lstStyle/>
          <a:p>
            <a:r>
              <a:rPr lang="en-US" dirty="0" smtClean="0">
                <a:solidFill>
                  <a:schemeClr val="bg1"/>
                </a:solidFill>
                <a:latin typeface="Century Gothic" pitchFamily="34" charset="0"/>
              </a:rPr>
              <a:t>Occurrences</a:t>
            </a:r>
            <a:endParaRPr lang="en-US" dirty="0">
              <a:solidFill>
                <a:schemeClr val="bg1"/>
              </a:solidFill>
              <a:latin typeface="Century Gothic" pitchFamily="34" charset="0"/>
            </a:endParaRPr>
          </a:p>
        </p:txBody>
      </p:sp>
      <p:sp>
        <p:nvSpPr>
          <p:cNvPr id="14" name="TextBox 13"/>
          <p:cNvSpPr txBox="1"/>
          <p:nvPr/>
        </p:nvSpPr>
        <p:spPr>
          <a:xfrm>
            <a:off x="5252070" y="954832"/>
            <a:ext cx="2304256" cy="369332"/>
          </a:xfrm>
          <a:prstGeom prst="rect">
            <a:avLst/>
          </a:prstGeom>
          <a:noFill/>
        </p:spPr>
        <p:txBody>
          <a:bodyPr wrap="square" rtlCol="0">
            <a:spAutoFit/>
          </a:bodyPr>
          <a:lstStyle/>
          <a:p>
            <a:r>
              <a:rPr lang="en-US" dirty="0" smtClean="0">
                <a:solidFill>
                  <a:schemeClr val="bg1"/>
                </a:solidFill>
                <a:latin typeface="Century Gothic" pitchFamily="34" charset="0"/>
              </a:rPr>
              <a:t>Present Climate</a:t>
            </a:r>
            <a:endParaRPr lang="en-US" dirty="0">
              <a:solidFill>
                <a:schemeClr val="bg1"/>
              </a:solidFill>
              <a:latin typeface="Century Gothic" pitchFamily="34" charset="0"/>
            </a:endParaRPr>
          </a:p>
        </p:txBody>
      </p:sp>
      <p:grpSp>
        <p:nvGrpSpPr>
          <p:cNvPr id="16" name="Group 15"/>
          <p:cNvGrpSpPr/>
          <p:nvPr/>
        </p:nvGrpSpPr>
        <p:grpSpPr>
          <a:xfrm>
            <a:off x="5252070" y="4384384"/>
            <a:ext cx="3259544" cy="1708912"/>
            <a:chOff x="5252070" y="4124182"/>
            <a:chExt cx="3147070" cy="1708912"/>
          </a:xfrm>
        </p:grpSpPr>
        <p:pic>
          <p:nvPicPr>
            <p:cNvPr id="10243" name="Picture 3"/>
            <p:cNvPicPr>
              <a:picLocks noChangeAspect="1" noChangeArrowheads="1"/>
            </p:cNvPicPr>
            <p:nvPr/>
          </p:nvPicPr>
          <p:blipFill rotWithShape="1">
            <a:blip r:embed="rId6" cstate="print">
              <a:clrChange>
                <a:clrFrom>
                  <a:srgbClr val="FEFFFF"/>
                </a:clrFrom>
                <a:clrTo>
                  <a:srgbClr val="FEFFFF">
                    <a:alpha val="0"/>
                  </a:srgbClr>
                </a:clrTo>
              </a:clrChange>
              <a:extLst>
                <a:ext uri="{28A0092B-C50C-407E-A947-70E740481C1C}">
                  <a14:useLocalDpi xmlns:a14="http://schemas.microsoft.com/office/drawing/2010/main" val="0"/>
                </a:ext>
              </a:extLst>
            </a:blip>
            <a:srcRect l="35718" t="33154" r="4242" b="20817"/>
            <a:stretch/>
          </p:blipFill>
          <p:spPr bwMode="auto">
            <a:xfrm>
              <a:off x="5252070" y="4509119"/>
              <a:ext cx="3147070" cy="13239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15" name="TextBox 14"/>
            <p:cNvSpPr txBox="1"/>
            <p:nvPr/>
          </p:nvSpPr>
          <p:spPr>
            <a:xfrm>
              <a:off x="5252070" y="4124182"/>
              <a:ext cx="2304256" cy="369332"/>
            </a:xfrm>
            <a:prstGeom prst="rect">
              <a:avLst/>
            </a:prstGeom>
            <a:noFill/>
          </p:spPr>
          <p:txBody>
            <a:bodyPr wrap="square" rtlCol="0">
              <a:spAutoFit/>
            </a:bodyPr>
            <a:lstStyle/>
            <a:p>
              <a:r>
                <a:rPr lang="en-US" dirty="0" smtClean="0">
                  <a:solidFill>
                    <a:schemeClr val="bg1"/>
                  </a:solidFill>
                  <a:latin typeface="Century Gothic" pitchFamily="34" charset="0"/>
                </a:rPr>
                <a:t>Future Climate</a:t>
              </a:r>
              <a:endParaRPr lang="en-US" dirty="0">
                <a:solidFill>
                  <a:schemeClr val="bg1"/>
                </a:solidFill>
                <a:latin typeface="Century Gothic" pitchFamily="34" charset="0"/>
              </a:endParaRPr>
            </a:p>
          </p:txBody>
        </p:sp>
      </p:grpSp>
      <p:sp>
        <p:nvSpPr>
          <p:cNvPr id="19" name="TextBox 18"/>
          <p:cNvSpPr txBox="1"/>
          <p:nvPr/>
        </p:nvSpPr>
        <p:spPr>
          <a:xfrm rot="20394403">
            <a:off x="3444209" y="2092546"/>
            <a:ext cx="1284984" cy="369332"/>
          </a:xfrm>
          <a:prstGeom prst="rect">
            <a:avLst/>
          </a:prstGeom>
          <a:noFill/>
        </p:spPr>
        <p:txBody>
          <a:bodyPr wrap="square" rtlCol="0">
            <a:spAutoFit/>
          </a:bodyPr>
          <a:lstStyle/>
          <a:p>
            <a:r>
              <a:rPr lang="en-US" dirty="0" smtClean="0">
                <a:solidFill>
                  <a:schemeClr val="bg1"/>
                </a:solidFill>
                <a:latin typeface="Century Gothic" pitchFamily="34" charset="0"/>
              </a:rPr>
              <a:t>Training</a:t>
            </a:r>
            <a:endParaRPr lang="en-US" dirty="0">
              <a:solidFill>
                <a:schemeClr val="bg1"/>
              </a:solidFill>
              <a:latin typeface="Century Gothic" pitchFamily="34" charset="0"/>
            </a:endParaRPr>
          </a:p>
        </p:txBody>
      </p:sp>
      <p:sp>
        <p:nvSpPr>
          <p:cNvPr id="20" name="TextBox 19"/>
          <p:cNvSpPr txBox="1"/>
          <p:nvPr/>
        </p:nvSpPr>
        <p:spPr>
          <a:xfrm rot="16200000">
            <a:off x="5429912" y="3303893"/>
            <a:ext cx="1389812" cy="369332"/>
          </a:xfrm>
          <a:prstGeom prst="rect">
            <a:avLst/>
          </a:prstGeom>
          <a:noFill/>
        </p:spPr>
        <p:txBody>
          <a:bodyPr wrap="square" rtlCol="0">
            <a:spAutoFit/>
          </a:bodyPr>
          <a:lstStyle/>
          <a:p>
            <a:r>
              <a:rPr lang="en-US" dirty="0" smtClean="0">
                <a:solidFill>
                  <a:schemeClr val="bg1"/>
                </a:solidFill>
                <a:latin typeface="Century Gothic" pitchFamily="34" charset="0"/>
              </a:rPr>
              <a:t>Projecting</a:t>
            </a:r>
            <a:endParaRPr lang="en-US" dirty="0">
              <a:solidFill>
                <a:schemeClr val="bg1"/>
              </a:solidFill>
              <a:latin typeface="Century Gothic" pitchFamily="34" charset="0"/>
            </a:endParaRPr>
          </a:p>
        </p:txBody>
      </p:sp>
    </p:spTree>
    <p:extLst>
      <p:ext uri="{BB962C8B-B14F-4D97-AF65-F5344CB8AC3E}">
        <p14:creationId xmlns:p14="http://schemas.microsoft.com/office/powerpoint/2010/main" val="11852698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98340828"/>
              </p:ext>
            </p:extLst>
          </p:nvPr>
        </p:nvGraphicFramePr>
        <p:xfrm>
          <a:off x="4644008" y="0"/>
          <a:ext cx="4464496" cy="5084971"/>
        </p:xfrm>
        <a:graphic>
          <a:graphicData uri="http://schemas.openxmlformats.org/drawingml/2006/table">
            <a:tbl>
              <a:tblPr firstRow="1" bandRow="1">
                <a:tableStyleId>{125E5076-3810-47DD-B79F-674D7AD40C01}</a:tableStyleId>
              </a:tblPr>
              <a:tblGrid>
                <a:gridCol w="1160194"/>
                <a:gridCol w="3304302"/>
              </a:tblGrid>
              <a:tr h="554307">
                <a:tc gridSpan="2">
                  <a:txBody>
                    <a:bodyPr/>
                    <a:lstStyle/>
                    <a:p>
                      <a:r>
                        <a:rPr lang="en-US" dirty="0" smtClean="0">
                          <a:latin typeface="Century Gothic" pitchFamily="34" charset="0"/>
                        </a:rPr>
                        <a:t>Moisture</a:t>
                      </a:r>
                      <a:endParaRPr lang="en-US" dirty="0">
                        <a:latin typeface="Century Gothic" pitchFamily="34" charset="0"/>
                      </a:endParaRPr>
                    </a:p>
                  </a:txBody>
                  <a:tcPr/>
                </a:tc>
                <a:tc hMerge="1">
                  <a:txBody>
                    <a:bodyPr/>
                    <a:lstStyle/>
                    <a:p>
                      <a:endParaRPr lang="en-US" dirty="0"/>
                    </a:p>
                  </a:txBody>
                  <a:tcPr/>
                </a:tc>
              </a:tr>
              <a:tr h="556913">
                <a:tc>
                  <a:txBody>
                    <a:bodyPr/>
                    <a:lstStyle/>
                    <a:p>
                      <a:r>
                        <a:rPr lang="en-US" dirty="0" smtClean="0">
                          <a:latin typeface="Century Gothic" pitchFamily="34" charset="0"/>
                        </a:rPr>
                        <a:t>Bio12</a:t>
                      </a:r>
                      <a:endParaRPr lang="en-US" dirty="0">
                        <a:latin typeface="Century Gothic" pitchFamily="34" charset="0"/>
                      </a:endParaRPr>
                    </a:p>
                  </a:txBody>
                  <a:tcPr/>
                </a:tc>
                <a:tc>
                  <a:txBody>
                    <a:bodyPr/>
                    <a:lstStyle/>
                    <a:p>
                      <a:r>
                        <a:rPr lang="en-US" sz="1600" kern="1200" dirty="0" smtClean="0">
                          <a:effectLst/>
                          <a:latin typeface="Century Gothic" pitchFamily="34" charset="0"/>
                        </a:rPr>
                        <a:t>Annual Precipitation</a:t>
                      </a:r>
                      <a:endParaRPr lang="en-US" sz="1600" b="0" i="0" kern="1200" dirty="0">
                        <a:solidFill>
                          <a:schemeClr val="dk1"/>
                        </a:solidFill>
                        <a:effectLst/>
                        <a:latin typeface="Century Gothic" pitchFamily="34" charset="0"/>
                        <a:ea typeface="+mn-ea"/>
                        <a:cs typeface="+mn-cs"/>
                      </a:endParaRPr>
                    </a:p>
                  </a:txBody>
                  <a:tcPr/>
                </a:tc>
              </a:tr>
              <a:tr h="5569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entury Gothic" pitchFamily="34" charset="0"/>
                        </a:rPr>
                        <a:t>Bio13</a:t>
                      </a:r>
                    </a:p>
                  </a:txBody>
                  <a:tcPr/>
                </a:tc>
                <a:tc>
                  <a:txBody>
                    <a:bodyPr/>
                    <a:lstStyle/>
                    <a:p>
                      <a:r>
                        <a:rPr lang="en-US" sz="1600" kern="1200" dirty="0" smtClean="0">
                          <a:effectLst/>
                          <a:latin typeface="Century Gothic" pitchFamily="34" charset="0"/>
                        </a:rPr>
                        <a:t>Precipitation of Wettest Month</a:t>
                      </a:r>
                      <a:endParaRPr lang="en-US" sz="1600" b="0" i="0" kern="1200" dirty="0">
                        <a:solidFill>
                          <a:schemeClr val="dk1"/>
                        </a:solidFill>
                        <a:effectLst/>
                        <a:latin typeface="Century Gothic" pitchFamily="34" charset="0"/>
                        <a:ea typeface="+mn-ea"/>
                        <a:cs typeface="+mn-cs"/>
                      </a:endParaRPr>
                    </a:p>
                  </a:txBody>
                  <a:tcPr/>
                </a:tc>
              </a:tr>
              <a:tr h="5569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entury Gothic" pitchFamily="34" charset="0"/>
                        </a:rPr>
                        <a:t>Bio14</a:t>
                      </a:r>
                    </a:p>
                  </a:txBody>
                  <a:tcPr/>
                </a:tc>
                <a:tc>
                  <a:txBody>
                    <a:bodyPr/>
                    <a:lstStyle/>
                    <a:p>
                      <a:r>
                        <a:rPr lang="en-US" sz="1600" kern="1200" dirty="0" smtClean="0">
                          <a:effectLst/>
                          <a:latin typeface="Century Gothic" pitchFamily="34" charset="0"/>
                        </a:rPr>
                        <a:t>Precipitation of Driest Month</a:t>
                      </a:r>
                      <a:endParaRPr lang="en-US" sz="1600" b="0" i="0" kern="1200" dirty="0">
                        <a:solidFill>
                          <a:schemeClr val="dk1"/>
                        </a:solidFill>
                        <a:effectLst/>
                        <a:latin typeface="Century Gothic" pitchFamily="34" charset="0"/>
                        <a:ea typeface="+mn-ea"/>
                        <a:cs typeface="+mn-cs"/>
                      </a:endParaRPr>
                    </a:p>
                  </a:txBody>
                  <a:tcPr/>
                </a:tc>
              </a:tr>
              <a:tr h="5878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entury Gothic" pitchFamily="34" charset="0"/>
                        </a:rPr>
                        <a:t>Bio15</a:t>
                      </a:r>
                    </a:p>
                  </a:txBody>
                  <a:tcPr/>
                </a:tc>
                <a:tc>
                  <a:txBody>
                    <a:bodyPr/>
                    <a:lstStyle/>
                    <a:p>
                      <a:r>
                        <a:rPr lang="en-US" sz="1600" kern="1200" dirty="0" smtClean="0">
                          <a:effectLst/>
                          <a:latin typeface="Century Gothic" pitchFamily="34" charset="0"/>
                        </a:rPr>
                        <a:t>Precipitation Seasonality (Coefficient of Variation)</a:t>
                      </a:r>
                      <a:endParaRPr lang="en-US" sz="1600" b="0" i="0" kern="1200" dirty="0">
                        <a:solidFill>
                          <a:schemeClr val="dk1"/>
                        </a:solidFill>
                        <a:effectLst/>
                        <a:latin typeface="Century Gothic" pitchFamily="34" charset="0"/>
                        <a:ea typeface="+mn-ea"/>
                        <a:cs typeface="+mn-cs"/>
                      </a:endParaRPr>
                    </a:p>
                  </a:txBody>
                  <a:tcPr/>
                </a:tc>
              </a:tr>
              <a:tr h="5569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entury Gothic" pitchFamily="34" charset="0"/>
                        </a:rPr>
                        <a:t>Bio16</a:t>
                      </a:r>
                    </a:p>
                  </a:txBody>
                  <a:tcPr/>
                </a:tc>
                <a:tc>
                  <a:txBody>
                    <a:bodyPr/>
                    <a:lstStyle/>
                    <a:p>
                      <a:r>
                        <a:rPr lang="en-US" sz="1600" kern="1200" dirty="0" smtClean="0">
                          <a:effectLst/>
                          <a:latin typeface="Century Gothic" pitchFamily="34" charset="0"/>
                        </a:rPr>
                        <a:t>Precipitation of Wettest Quarter</a:t>
                      </a:r>
                      <a:endParaRPr lang="en-US" sz="1600" b="0" i="0" kern="1200" dirty="0">
                        <a:solidFill>
                          <a:schemeClr val="dk1"/>
                        </a:solidFill>
                        <a:effectLst/>
                        <a:latin typeface="Century Gothic" pitchFamily="34" charset="0"/>
                        <a:ea typeface="+mn-ea"/>
                        <a:cs typeface="+mn-cs"/>
                      </a:endParaRPr>
                    </a:p>
                  </a:txBody>
                  <a:tcPr/>
                </a:tc>
              </a:tr>
              <a:tr h="5569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entury Gothic" pitchFamily="34" charset="0"/>
                        </a:rPr>
                        <a:t>Bio17</a:t>
                      </a:r>
                    </a:p>
                  </a:txBody>
                  <a:tcPr/>
                </a:tc>
                <a:tc>
                  <a:txBody>
                    <a:bodyPr/>
                    <a:lstStyle/>
                    <a:p>
                      <a:r>
                        <a:rPr lang="en-US" sz="1600" kern="1200" dirty="0" smtClean="0">
                          <a:effectLst/>
                          <a:latin typeface="Century Gothic" pitchFamily="34" charset="0"/>
                        </a:rPr>
                        <a:t>Precipitation of Driest Quarter</a:t>
                      </a:r>
                      <a:endParaRPr lang="en-US" sz="1600" b="0" i="0" kern="1200" dirty="0">
                        <a:solidFill>
                          <a:schemeClr val="dk1"/>
                        </a:solidFill>
                        <a:effectLst/>
                        <a:latin typeface="Century Gothic" pitchFamily="34" charset="0"/>
                        <a:ea typeface="+mn-ea"/>
                        <a:cs typeface="+mn-cs"/>
                      </a:endParaRPr>
                    </a:p>
                  </a:txBody>
                  <a:tcPr/>
                </a:tc>
              </a:tr>
              <a:tr h="5569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entury Gothic" pitchFamily="34" charset="0"/>
                        </a:rPr>
                        <a:t>Bio18</a:t>
                      </a:r>
                    </a:p>
                  </a:txBody>
                  <a:tcPr/>
                </a:tc>
                <a:tc>
                  <a:txBody>
                    <a:bodyPr/>
                    <a:lstStyle/>
                    <a:p>
                      <a:r>
                        <a:rPr lang="en-US" sz="1600" kern="1200" dirty="0" smtClean="0">
                          <a:effectLst/>
                          <a:latin typeface="Century Gothic" pitchFamily="34" charset="0"/>
                        </a:rPr>
                        <a:t>Precipitation of Warmest Quarter</a:t>
                      </a:r>
                      <a:endParaRPr lang="en-US" sz="1600" b="0" i="0" kern="1200" dirty="0">
                        <a:solidFill>
                          <a:schemeClr val="dk1"/>
                        </a:solidFill>
                        <a:effectLst/>
                        <a:latin typeface="Century Gothic" pitchFamily="34" charset="0"/>
                        <a:ea typeface="+mn-ea"/>
                        <a:cs typeface="+mn-cs"/>
                      </a:endParaRPr>
                    </a:p>
                  </a:txBody>
                  <a:tcPr/>
                </a:tc>
              </a:tr>
              <a:tr h="55691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Century Gothic" pitchFamily="34" charset="0"/>
                        </a:rPr>
                        <a:t>Bio</a:t>
                      </a:r>
                      <a:r>
                        <a:rPr lang="en-US" i="1" dirty="0" smtClean="0">
                          <a:latin typeface="Century Gothic" pitchFamily="34" charset="0"/>
                        </a:rPr>
                        <a:t>1</a:t>
                      </a:r>
                      <a:r>
                        <a:rPr lang="en-US" dirty="0" smtClean="0">
                          <a:latin typeface="Century Gothic" pitchFamily="34" charset="0"/>
                        </a:rPr>
                        <a:t>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kern="1200" dirty="0" smtClean="0">
                          <a:effectLst/>
                          <a:latin typeface="Century Gothic" pitchFamily="34" charset="0"/>
                        </a:rPr>
                        <a:t>Precipitation of Coldest Quarter</a:t>
                      </a:r>
                      <a:endParaRPr lang="en-US" sz="1600" b="0" i="0" kern="1200" dirty="0" smtClean="0">
                        <a:solidFill>
                          <a:schemeClr val="dk1"/>
                        </a:solidFill>
                        <a:effectLst/>
                        <a:latin typeface="Century Gothic" pitchFamily="34" charset="0"/>
                        <a:ea typeface="+mn-ea"/>
                        <a:cs typeface="+mn-cs"/>
                      </a:endParaRP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16145139"/>
              </p:ext>
            </p:extLst>
          </p:nvPr>
        </p:nvGraphicFramePr>
        <p:xfrm>
          <a:off x="35496" y="44624"/>
          <a:ext cx="4464496" cy="6802593"/>
        </p:xfrm>
        <a:graphic>
          <a:graphicData uri="http://schemas.openxmlformats.org/drawingml/2006/table">
            <a:tbl>
              <a:tblPr firstRow="1" bandRow="1">
                <a:tableStyleId>{37CE84F3-28C3-443E-9E96-99CF82512B78}</a:tableStyleId>
              </a:tblPr>
              <a:tblGrid>
                <a:gridCol w="892676"/>
                <a:gridCol w="3571820"/>
              </a:tblGrid>
              <a:tr h="530171">
                <a:tc gridSpan="2">
                  <a:txBody>
                    <a:bodyPr/>
                    <a:lstStyle/>
                    <a:p>
                      <a:r>
                        <a:rPr lang="en-US" dirty="0" smtClean="0">
                          <a:latin typeface="Century Gothic" pitchFamily="34" charset="0"/>
                        </a:rPr>
                        <a:t>Temperature</a:t>
                      </a:r>
                      <a:endParaRPr lang="en-US" dirty="0">
                        <a:latin typeface="Century Gothic" pitchFamily="34" charset="0"/>
                      </a:endParaRPr>
                    </a:p>
                  </a:txBody>
                  <a:tcPr/>
                </a:tc>
                <a:tc hMerge="1">
                  <a:txBody>
                    <a:bodyPr/>
                    <a:lstStyle/>
                    <a:p>
                      <a:endParaRPr lang="en-US" dirty="0"/>
                    </a:p>
                  </a:txBody>
                  <a:tcPr/>
                </a:tc>
              </a:tr>
              <a:tr h="530171">
                <a:tc>
                  <a:txBody>
                    <a:bodyPr/>
                    <a:lstStyle/>
                    <a:p>
                      <a:r>
                        <a:rPr lang="en-US" dirty="0" smtClean="0">
                          <a:latin typeface="Century Gothic" pitchFamily="34" charset="0"/>
                        </a:rPr>
                        <a:t>Bio1</a:t>
                      </a:r>
                      <a:endParaRPr lang="en-US" dirty="0">
                        <a:latin typeface="Century Gothic" pitchFamily="34" charset="0"/>
                      </a:endParaRPr>
                    </a:p>
                  </a:txBody>
                  <a:tcPr/>
                </a:tc>
                <a:tc>
                  <a:txBody>
                    <a:bodyPr/>
                    <a:lstStyle/>
                    <a:p>
                      <a:r>
                        <a:rPr lang="en-US" sz="1600" kern="1200" dirty="0" smtClean="0">
                          <a:effectLst/>
                          <a:latin typeface="Century Gothic" pitchFamily="34" charset="0"/>
                        </a:rPr>
                        <a:t>Annual Mean Temperature</a:t>
                      </a:r>
                      <a:endParaRPr lang="en-US" sz="1600" dirty="0">
                        <a:latin typeface="Century Gothic" pitchFamily="34" charset="0"/>
                      </a:endParaRPr>
                    </a:p>
                  </a:txBody>
                  <a:tcPr/>
                </a:tc>
              </a:tr>
              <a:tr h="564459">
                <a:tc>
                  <a:txBody>
                    <a:bodyPr/>
                    <a:lstStyle/>
                    <a:p>
                      <a:r>
                        <a:rPr lang="en-US" dirty="0" smtClean="0">
                          <a:latin typeface="Century Gothic" pitchFamily="34" charset="0"/>
                        </a:rPr>
                        <a:t>Bio2</a:t>
                      </a:r>
                      <a:endParaRPr lang="en-US" dirty="0">
                        <a:latin typeface="Century Gothic" pitchFamily="34" charset="0"/>
                      </a:endParaRPr>
                    </a:p>
                  </a:txBody>
                  <a:tcPr/>
                </a:tc>
                <a:tc>
                  <a:txBody>
                    <a:bodyPr/>
                    <a:lstStyle/>
                    <a:p>
                      <a:r>
                        <a:rPr lang="en-US" sz="1600" kern="1200" dirty="0" smtClean="0">
                          <a:effectLst/>
                          <a:latin typeface="Century Gothic" pitchFamily="34" charset="0"/>
                        </a:rPr>
                        <a:t>Mean Diurnal Range (Mean of monthly (max temp - min temp))</a:t>
                      </a:r>
                      <a:endParaRPr lang="en-US" sz="1600" dirty="0">
                        <a:latin typeface="Century Gothic" pitchFamily="34" charset="0"/>
                      </a:endParaRPr>
                    </a:p>
                  </a:txBody>
                  <a:tcPr/>
                </a:tc>
              </a:tr>
              <a:tr h="530171">
                <a:tc>
                  <a:txBody>
                    <a:bodyPr/>
                    <a:lstStyle/>
                    <a:p>
                      <a:r>
                        <a:rPr lang="en-US" dirty="0" smtClean="0">
                          <a:latin typeface="Century Gothic" pitchFamily="34" charset="0"/>
                        </a:rPr>
                        <a:t>Bio3</a:t>
                      </a:r>
                      <a:endParaRPr lang="en-US" dirty="0">
                        <a:latin typeface="Century Gothic" pitchFamily="34" charset="0"/>
                      </a:endParaRPr>
                    </a:p>
                  </a:txBody>
                  <a:tcPr/>
                </a:tc>
                <a:tc>
                  <a:txBody>
                    <a:bodyPr/>
                    <a:lstStyle/>
                    <a:p>
                      <a:r>
                        <a:rPr lang="en-US" sz="1600" kern="1200" dirty="0" err="1" smtClean="0">
                          <a:effectLst/>
                          <a:latin typeface="Century Gothic" pitchFamily="34" charset="0"/>
                        </a:rPr>
                        <a:t>Isothermality</a:t>
                      </a:r>
                      <a:r>
                        <a:rPr lang="en-US" sz="1600" kern="1200" dirty="0" smtClean="0">
                          <a:effectLst/>
                          <a:latin typeface="Century Gothic" pitchFamily="34" charset="0"/>
                        </a:rPr>
                        <a:t> (BIO2/BIO7) (* 100)</a:t>
                      </a:r>
                      <a:endParaRPr lang="en-US" sz="1600" dirty="0">
                        <a:latin typeface="Century Gothic" pitchFamily="34" charset="0"/>
                      </a:endParaRPr>
                    </a:p>
                  </a:txBody>
                  <a:tcPr/>
                </a:tc>
              </a:tr>
              <a:tr h="564459">
                <a:tc>
                  <a:txBody>
                    <a:bodyPr/>
                    <a:lstStyle/>
                    <a:p>
                      <a:r>
                        <a:rPr lang="en-US" dirty="0" smtClean="0">
                          <a:latin typeface="Century Gothic" pitchFamily="34" charset="0"/>
                        </a:rPr>
                        <a:t>Bio4</a:t>
                      </a:r>
                      <a:endParaRPr lang="en-US" dirty="0">
                        <a:latin typeface="Century Gothic" pitchFamily="34" charset="0"/>
                      </a:endParaRPr>
                    </a:p>
                  </a:txBody>
                  <a:tcPr/>
                </a:tc>
                <a:tc>
                  <a:txBody>
                    <a:bodyPr/>
                    <a:lstStyle/>
                    <a:p>
                      <a:r>
                        <a:rPr lang="en-US" sz="1600" kern="1200" dirty="0" smtClean="0">
                          <a:effectLst/>
                          <a:latin typeface="Century Gothic" pitchFamily="34" charset="0"/>
                        </a:rPr>
                        <a:t>Temperature Seasonality (standard deviation *100)</a:t>
                      </a:r>
                      <a:endParaRPr lang="en-US" sz="1600" dirty="0">
                        <a:latin typeface="Century Gothic" pitchFamily="34" charset="0"/>
                      </a:endParaRPr>
                    </a:p>
                  </a:txBody>
                  <a:tcPr/>
                </a:tc>
              </a:tr>
              <a:tr h="564459">
                <a:tc>
                  <a:txBody>
                    <a:bodyPr/>
                    <a:lstStyle/>
                    <a:p>
                      <a:r>
                        <a:rPr lang="en-US" dirty="0" smtClean="0">
                          <a:latin typeface="Century Gothic" pitchFamily="34" charset="0"/>
                        </a:rPr>
                        <a:t>Bio5</a:t>
                      </a:r>
                      <a:endParaRPr lang="en-US" dirty="0">
                        <a:latin typeface="Century Gothic" pitchFamily="34" charset="0"/>
                      </a:endParaRPr>
                    </a:p>
                  </a:txBody>
                  <a:tcPr/>
                </a:tc>
                <a:tc>
                  <a:txBody>
                    <a:bodyPr/>
                    <a:lstStyle/>
                    <a:p>
                      <a:r>
                        <a:rPr lang="en-US" sz="1600" kern="1200" dirty="0" smtClean="0">
                          <a:effectLst/>
                          <a:latin typeface="Century Gothic" pitchFamily="34" charset="0"/>
                        </a:rPr>
                        <a:t>Max Temperature of Warmest Month</a:t>
                      </a:r>
                      <a:endParaRPr lang="en-US" sz="1600" dirty="0">
                        <a:latin typeface="Century Gothic" pitchFamily="34" charset="0"/>
                      </a:endParaRPr>
                    </a:p>
                  </a:txBody>
                  <a:tcPr/>
                </a:tc>
              </a:tr>
              <a:tr h="564459">
                <a:tc>
                  <a:txBody>
                    <a:bodyPr/>
                    <a:lstStyle/>
                    <a:p>
                      <a:r>
                        <a:rPr lang="en-US" dirty="0" smtClean="0">
                          <a:latin typeface="Century Gothic" pitchFamily="34" charset="0"/>
                        </a:rPr>
                        <a:t>Bio6</a:t>
                      </a:r>
                      <a:endParaRPr lang="en-US" dirty="0">
                        <a:latin typeface="Century Gothic" pitchFamily="34" charset="0"/>
                      </a:endParaRPr>
                    </a:p>
                  </a:txBody>
                  <a:tcPr/>
                </a:tc>
                <a:tc>
                  <a:txBody>
                    <a:bodyPr/>
                    <a:lstStyle/>
                    <a:p>
                      <a:r>
                        <a:rPr lang="en-US" sz="1600" kern="1200" dirty="0" smtClean="0">
                          <a:effectLst/>
                          <a:latin typeface="Century Gothic" pitchFamily="34" charset="0"/>
                        </a:rPr>
                        <a:t>Min Temperature of Coldest Month</a:t>
                      </a:r>
                      <a:endParaRPr lang="en-US" sz="1600" dirty="0">
                        <a:latin typeface="Century Gothic" pitchFamily="34" charset="0"/>
                      </a:endParaRPr>
                    </a:p>
                  </a:txBody>
                  <a:tcPr/>
                </a:tc>
              </a:tr>
              <a:tr h="564459">
                <a:tc>
                  <a:txBody>
                    <a:bodyPr/>
                    <a:lstStyle/>
                    <a:p>
                      <a:r>
                        <a:rPr lang="en-US" dirty="0" smtClean="0">
                          <a:latin typeface="Century Gothic" pitchFamily="34" charset="0"/>
                        </a:rPr>
                        <a:t>Bio7</a:t>
                      </a:r>
                      <a:endParaRPr lang="en-US" dirty="0">
                        <a:latin typeface="Century Gothic" pitchFamily="34" charset="0"/>
                      </a:endParaRPr>
                    </a:p>
                  </a:txBody>
                  <a:tcPr/>
                </a:tc>
                <a:tc>
                  <a:txBody>
                    <a:bodyPr/>
                    <a:lstStyle/>
                    <a:p>
                      <a:r>
                        <a:rPr lang="en-US" sz="1600" kern="1200" dirty="0" smtClean="0">
                          <a:effectLst/>
                          <a:latin typeface="Century Gothic" pitchFamily="34" charset="0"/>
                        </a:rPr>
                        <a:t>Temperature Annual Range (BIO5-BIO6)</a:t>
                      </a:r>
                      <a:endParaRPr lang="en-US" sz="1600" dirty="0">
                        <a:latin typeface="Century Gothic" pitchFamily="34" charset="0"/>
                      </a:endParaRPr>
                    </a:p>
                  </a:txBody>
                  <a:tcPr/>
                </a:tc>
              </a:tr>
              <a:tr h="564459">
                <a:tc>
                  <a:txBody>
                    <a:bodyPr/>
                    <a:lstStyle/>
                    <a:p>
                      <a:r>
                        <a:rPr lang="en-US" dirty="0" smtClean="0">
                          <a:latin typeface="Century Gothic" pitchFamily="34" charset="0"/>
                        </a:rPr>
                        <a:t>Bio8</a:t>
                      </a:r>
                      <a:endParaRPr lang="en-US" dirty="0">
                        <a:latin typeface="Century Gothic" pitchFamily="34" charset="0"/>
                      </a:endParaRPr>
                    </a:p>
                  </a:txBody>
                  <a:tcPr/>
                </a:tc>
                <a:tc>
                  <a:txBody>
                    <a:bodyPr/>
                    <a:lstStyle/>
                    <a:p>
                      <a:r>
                        <a:rPr lang="en-US" sz="1600" kern="1200" dirty="0" smtClean="0">
                          <a:effectLst/>
                          <a:latin typeface="Century Gothic" pitchFamily="34" charset="0"/>
                        </a:rPr>
                        <a:t>Mean Temperature of Wettest Quarter</a:t>
                      </a:r>
                      <a:endParaRPr lang="en-US" sz="1600" dirty="0">
                        <a:latin typeface="Century Gothic" pitchFamily="34" charset="0"/>
                      </a:endParaRPr>
                    </a:p>
                  </a:txBody>
                  <a:tcPr/>
                </a:tc>
              </a:tr>
              <a:tr h="564459">
                <a:tc>
                  <a:txBody>
                    <a:bodyPr/>
                    <a:lstStyle/>
                    <a:p>
                      <a:r>
                        <a:rPr lang="en-US" dirty="0" smtClean="0">
                          <a:latin typeface="Century Gothic" pitchFamily="34" charset="0"/>
                        </a:rPr>
                        <a:t>Bio9</a:t>
                      </a:r>
                      <a:endParaRPr lang="en-US" dirty="0">
                        <a:latin typeface="Century Gothic" pitchFamily="34" charset="0"/>
                      </a:endParaRPr>
                    </a:p>
                  </a:txBody>
                  <a:tcPr/>
                </a:tc>
                <a:tc>
                  <a:txBody>
                    <a:bodyPr/>
                    <a:lstStyle/>
                    <a:p>
                      <a:r>
                        <a:rPr lang="en-US" sz="1600" kern="1200" dirty="0" smtClean="0">
                          <a:effectLst/>
                          <a:latin typeface="Century Gothic" pitchFamily="34" charset="0"/>
                        </a:rPr>
                        <a:t>Mean Temperature of Driest Quarter</a:t>
                      </a:r>
                      <a:endParaRPr lang="en-US" sz="1600" dirty="0">
                        <a:latin typeface="Century Gothic" pitchFamily="34" charset="0"/>
                      </a:endParaRPr>
                    </a:p>
                  </a:txBody>
                  <a:tcPr/>
                </a:tc>
              </a:tr>
              <a:tr h="564459">
                <a:tc>
                  <a:txBody>
                    <a:bodyPr/>
                    <a:lstStyle/>
                    <a:p>
                      <a:r>
                        <a:rPr lang="en-US" dirty="0" smtClean="0">
                          <a:latin typeface="Century Gothic" pitchFamily="34" charset="0"/>
                        </a:rPr>
                        <a:t>Bio10</a:t>
                      </a:r>
                      <a:endParaRPr lang="en-US" dirty="0">
                        <a:latin typeface="Century Gothic" pitchFamily="34" charset="0"/>
                      </a:endParaRPr>
                    </a:p>
                  </a:txBody>
                  <a:tcPr/>
                </a:tc>
                <a:tc>
                  <a:txBody>
                    <a:bodyPr/>
                    <a:lstStyle/>
                    <a:p>
                      <a:r>
                        <a:rPr lang="en-US" sz="1600" kern="1200" dirty="0" smtClean="0">
                          <a:effectLst/>
                          <a:latin typeface="Century Gothic" pitchFamily="34" charset="0"/>
                        </a:rPr>
                        <a:t>Mean Temperature of Warmest Quarter</a:t>
                      </a:r>
                      <a:endParaRPr lang="en-US" sz="1600" dirty="0">
                        <a:latin typeface="Century Gothic" pitchFamily="34" charset="0"/>
                      </a:endParaRPr>
                    </a:p>
                  </a:txBody>
                  <a:tcPr/>
                </a:tc>
              </a:tr>
              <a:tr h="564459">
                <a:tc>
                  <a:txBody>
                    <a:bodyPr/>
                    <a:lstStyle/>
                    <a:p>
                      <a:r>
                        <a:rPr lang="en-US" dirty="0" smtClean="0">
                          <a:latin typeface="Century Gothic" pitchFamily="34" charset="0"/>
                        </a:rPr>
                        <a:t>Bio11</a:t>
                      </a:r>
                      <a:endParaRPr lang="en-US" dirty="0">
                        <a:latin typeface="Century Gothic" pitchFamily="34" charset="0"/>
                      </a:endParaRPr>
                    </a:p>
                  </a:txBody>
                  <a:tcPr/>
                </a:tc>
                <a:tc>
                  <a:txBody>
                    <a:bodyPr/>
                    <a:lstStyle/>
                    <a:p>
                      <a:r>
                        <a:rPr lang="en-US" sz="1600" kern="1200" dirty="0" smtClean="0">
                          <a:effectLst/>
                          <a:latin typeface="Century Gothic" pitchFamily="34" charset="0"/>
                        </a:rPr>
                        <a:t>Mean Temperature of Coldest Quarter</a:t>
                      </a:r>
                      <a:endParaRPr lang="en-US" sz="1600" b="0" i="0" kern="1200" dirty="0">
                        <a:solidFill>
                          <a:schemeClr val="dk1"/>
                        </a:solidFill>
                        <a:effectLst/>
                        <a:latin typeface="Century Gothic" pitchFamily="34" charset="0"/>
                        <a:ea typeface="+mn-ea"/>
                        <a:cs typeface="+mn-cs"/>
                      </a:endParaRPr>
                    </a:p>
                  </a:txBody>
                  <a:tcPr/>
                </a:tc>
              </a:tr>
            </a:tbl>
          </a:graphicData>
        </a:graphic>
      </p:graphicFrame>
      <p:sp>
        <p:nvSpPr>
          <p:cNvPr id="7" name="Rectangle 6"/>
          <p:cNvSpPr/>
          <p:nvPr/>
        </p:nvSpPr>
        <p:spPr>
          <a:xfrm>
            <a:off x="4860032" y="5229200"/>
            <a:ext cx="3888432" cy="769441"/>
          </a:xfrm>
          <a:prstGeom prst="rect">
            <a:avLst/>
          </a:prstGeom>
        </p:spPr>
        <p:txBody>
          <a:bodyPr wrap="square">
            <a:spAutoFit/>
          </a:bodyPr>
          <a:lstStyle/>
          <a:p>
            <a:r>
              <a:rPr lang="en-US" sz="2200" b="1" dirty="0" smtClean="0">
                <a:solidFill>
                  <a:schemeClr val="bg1"/>
                </a:solidFill>
                <a:latin typeface="Century Gothic" pitchFamily="34" charset="0"/>
              </a:rPr>
              <a:t>http://www.worldclim.org/bioclim</a:t>
            </a:r>
            <a:endParaRPr lang="en-US" sz="2200" b="1" dirty="0">
              <a:solidFill>
                <a:schemeClr val="bg1"/>
              </a:solidFill>
              <a:latin typeface="Century Gothic" pitchFamily="34" charset="0"/>
            </a:endParaRPr>
          </a:p>
        </p:txBody>
      </p:sp>
    </p:spTree>
    <p:extLst>
      <p:ext uri="{BB962C8B-B14F-4D97-AF65-F5344CB8AC3E}">
        <p14:creationId xmlns:p14="http://schemas.microsoft.com/office/powerpoint/2010/main" val="11193922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0417" y="0"/>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What is missing?</a:t>
            </a:r>
            <a:endParaRPr lang="en-US" sz="4000" i="1" dirty="0">
              <a:solidFill>
                <a:schemeClr val="bg1"/>
              </a:solidFill>
              <a:latin typeface="Century Gothic" pitchFamily="34" charset="0"/>
            </a:endParaRPr>
          </a:p>
        </p:txBody>
      </p:sp>
      <p:grpSp>
        <p:nvGrpSpPr>
          <p:cNvPr id="2" name="Group 1"/>
          <p:cNvGrpSpPr/>
          <p:nvPr/>
        </p:nvGrpSpPr>
        <p:grpSpPr>
          <a:xfrm>
            <a:off x="598327" y="943558"/>
            <a:ext cx="8366159" cy="5817269"/>
            <a:chOff x="598327" y="943558"/>
            <a:chExt cx="8366159" cy="5817269"/>
          </a:xfrm>
        </p:grpSpPr>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943558"/>
              <a:ext cx="7430055" cy="4935243"/>
            </a:xfrm>
            <a:prstGeom prst="rect">
              <a:avLst/>
            </a:prstGeom>
            <a:noFill/>
            <a:ln>
              <a:noFill/>
            </a:ln>
            <a:effectLst>
              <a:glow rad="101600">
                <a:schemeClr val="bg1">
                  <a:lumMod val="50000"/>
                  <a:alpha val="6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98327" y="6114496"/>
              <a:ext cx="8366159" cy="646331"/>
            </a:xfrm>
            <a:prstGeom prst="rect">
              <a:avLst/>
            </a:prstGeom>
            <a:noFill/>
          </p:spPr>
          <p:txBody>
            <a:bodyPr wrap="square" rtlCol="0">
              <a:spAutoFit/>
            </a:bodyPr>
            <a:lstStyle/>
            <a:p>
              <a:r>
                <a:rPr lang="en-US" dirty="0">
                  <a:solidFill>
                    <a:schemeClr val="bg1"/>
                  </a:solidFill>
                  <a:latin typeface="Century Gothic" pitchFamily="34" charset="0"/>
                </a:rPr>
                <a:t>Urban </a:t>
              </a:r>
              <a:r>
                <a:rPr lang="en-US" i="1" dirty="0">
                  <a:solidFill>
                    <a:schemeClr val="bg1"/>
                  </a:solidFill>
                  <a:latin typeface="Century Gothic" pitchFamily="34" charset="0"/>
                </a:rPr>
                <a:t>et al., </a:t>
              </a:r>
              <a:r>
                <a:rPr lang="en-US" dirty="0">
                  <a:solidFill>
                    <a:schemeClr val="bg1"/>
                  </a:solidFill>
                  <a:latin typeface="Century Gothic" pitchFamily="34" charset="0"/>
                </a:rPr>
                <a:t>- Improving the forecast for biodiversity under climate change - </a:t>
              </a:r>
              <a:r>
                <a:rPr lang="en-US" dirty="0" smtClean="0">
                  <a:solidFill>
                    <a:schemeClr val="bg1"/>
                  </a:solidFill>
                  <a:latin typeface="Century Gothic" pitchFamily="34" charset="0"/>
                </a:rPr>
                <a:t>2016 - Science</a:t>
              </a:r>
              <a:endParaRPr lang="en-US" dirty="0">
                <a:solidFill>
                  <a:schemeClr val="bg1"/>
                </a:solidFill>
                <a:latin typeface="Century Gothic" pitchFamily="34" charset="0"/>
              </a:endParaRPr>
            </a:p>
          </p:txBody>
        </p:sp>
      </p:grpSp>
    </p:spTree>
    <p:extLst>
      <p:ext uri="{BB962C8B-B14F-4D97-AF65-F5344CB8AC3E}">
        <p14:creationId xmlns:p14="http://schemas.microsoft.com/office/powerpoint/2010/main" val="277423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0417" y="0"/>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What is missing?</a:t>
            </a:r>
            <a:endParaRPr lang="en-US" sz="4000" i="1" dirty="0">
              <a:solidFill>
                <a:schemeClr val="bg1"/>
              </a:solidFill>
              <a:latin typeface="Century Gothic" pitchFamily="34" charset="0"/>
            </a:endParaRPr>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688" y="1124744"/>
            <a:ext cx="5567511" cy="4827261"/>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494522" y="6103602"/>
            <a:ext cx="8646030" cy="646331"/>
          </a:xfrm>
          <a:prstGeom prst="rect">
            <a:avLst/>
          </a:prstGeom>
          <a:noFill/>
        </p:spPr>
        <p:txBody>
          <a:bodyPr wrap="square" rtlCol="0">
            <a:spAutoFit/>
          </a:bodyPr>
          <a:lstStyle/>
          <a:p>
            <a:r>
              <a:rPr lang="en-US" dirty="0" err="1" smtClean="0">
                <a:solidFill>
                  <a:schemeClr val="bg1"/>
                </a:solidFill>
                <a:latin typeface="Century Gothic" pitchFamily="34" charset="0"/>
              </a:rPr>
              <a:t>Bellard</a:t>
            </a:r>
            <a:r>
              <a:rPr lang="en-US" dirty="0" smtClean="0">
                <a:solidFill>
                  <a:schemeClr val="bg1"/>
                </a:solidFill>
                <a:latin typeface="Century Gothic" pitchFamily="34" charset="0"/>
              </a:rPr>
              <a:t> </a:t>
            </a:r>
            <a:r>
              <a:rPr lang="en-US" i="1" dirty="0">
                <a:solidFill>
                  <a:schemeClr val="bg1"/>
                </a:solidFill>
                <a:latin typeface="Century Gothic" pitchFamily="34" charset="0"/>
              </a:rPr>
              <a:t>et al., </a:t>
            </a:r>
            <a:r>
              <a:rPr lang="en-US" dirty="0">
                <a:solidFill>
                  <a:schemeClr val="bg1"/>
                </a:solidFill>
                <a:latin typeface="Century Gothic" pitchFamily="34" charset="0"/>
              </a:rPr>
              <a:t>2012 - </a:t>
            </a:r>
            <a:r>
              <a:rPr lang="en-US" dirty="0" smtClean="0">
                <a:solidFill>
                  <a:schemeClr val="bg1"/>
                </a:solidFill>
                <a:latin typeface="Century Gothic" pitchFamily="34" charset="0"/>
              </a:rPr>
              <a:t>Impacts </a:t>
            </a:r>
            <a:r>
              <a:rPr lang="en-US" dirty="0">
                <a:solidFill>
                  <a:schemeClr val="bg1"/>
                </a:solidFill>
                <a:latin typeface="Century Gothic" pitchFamily="34" charset="0"/>
              </a:rPr>
              <a:t>of climate change on the future of </a:t>
            </a:r>
            <a:r>
              <a:rPr lang="en-US" dirty="0" smtClean="0">
                <a:solidFill>
                  <a:schemeClr val="bg1"/>
                </a:solidFill>
                <a:latin typeface="Century Gothic" pitchFamily="34" charset="0"/>
              </a:rPr>
              <a:t>biodiversity - Ecology Letters</a:t>
            </a:r>
            <a:endParaRPr lang="en-US" dirty="0">
              <a:solidFill>
                <a:schemeClr val="bg1"/>
              </a:solidFill>
              <a:latin typeface="Century Gothic" pitchFamily="34" charset="0"/>
            </a:endParaRPr>
          </a:p>
        </p:txBody>
      </p:sp>
    </p:spTree>
    <p:extLst>
      <p:ext uri="{BB962C8B-B14F-4D97-AF65-F5344CB8AC3E}">
        <p14:creationId xmlns:p14="http://schemas.microsoft.com/office/powerpoint/2010/main" val="3800900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51620" y="81784"/>
            <a:ext cx="6624736" cy="861774"/>
          </a:xfrm>
          <a:prstGeom prst="rect">
            <a:avLst/>
          </a:prstGeom>
          <a:noFill/>
        </p:spPr>
        <p:txBody>
          <a:bodyPr wrap="square" rtlCol="0">
            <a:spAutoFit/>
          </a:bodyPr>
          <a:lstStyle/>
          <a:p>
            <a:pPr algn="ctr"/>
            <a:r>
              <a:rPr lang="en-US" sz="5000" dirty="0">
                <a:solidFill>
                  <a:schemeClr val="bg1"/>
                </a:solidFill>
                <a:latin typeface="Century Gothic" pitchFamily="34" charset="0"/>
              </a:rPr>
              <a:t>S</a:t>
            </a:r>
            <a:r>
              <a:rPr lang="en-US" sz="5000" dirty="0" smtClean="0">
                <a:solidFill>
                  <a:schemeClr val="bg1"/>
                </a:solidFill>
                <a:latin typeface="Century Gothic" pitchFamily="34" charset="0"/>
              </a:rPr>
              <a:t>cenarios</a:t>
            </a:r>
            <a:endParaRPr lang="en-US" sz="4000" i="1" dirty="0">
              <a:solidFill>
                <a:schemeClr val="bg1"/>
              </a:solidFill>
              <a:latin typeface="Century Gothic" pitchFamily="34" charset="0"/>
            </a:endParaRPr>
          </a:p>
        </p:txBody>
      </p:sp>
      <p:sp>
        <p:nvSpPr>
          <p:cNvPr id="3" name="Rectangle 2"/>
          <p:cNvSpPr/>
          <p:nvPr/>
        </p:nvSpPr>
        <p:spPr>
          <a:xfrm>
            <a:off x="107504" y="1268760"/>
            <a:ext cx="8712968" cy="3539430"/>
          </a:xfrm>
          <a:prstGeom prst="rect">
            <a:avLst/>
          </a:prstGeom>
        </p:spPr>
        <p:txBody>
          <a:bodyPr wrap="square">
            <a:spAutoFit/>
          </a:bodyPr>
          <a:lstStyle/>
          <a:p>
            <a:endParaRPr lang="en-US" sz="2800" dirty="0">
              <a:solidFill>
                <a:schemeClr val="bg1"/>
              </a:solidFill>
              <a:latin typeface="Century Gothic" pitchFamily="34" charset="0"/>
            </a:endParaRPr>
          </a:p>
          <a:p>
            <a:pPr marL="457200" indent="-457200">
              <a:buFont typeface="Arial" pitchFamily="34" charset="0"/>
              <a:buChar char="•"/>
            </a:pPr>
            <a:r>
              <a:rPr lang="en-US" sz="2800" dirty="0">
                <a:solidFill>
                  <a:schemeClr val="bg1"/>
                </a:solidFill>
                <a:latin typeface="Century Gothic" pitchFamily="34" charset="0"/>
              </a:rPr>
              <a:t>“Scenarios” are representations of possible futures for one or more components of a </a:t>
            </a:r>
            <a:r>
              <a:rPr lang="en-US" sz="2800" dirty="0" smtClean="0">
                <a:solidFill>
                  <a:schemeClr val="bg1"/>
                </a:solidFill>
                <a:latin typeface="Century Gothic" pitchFamily="34" charset="0"/>
              </a:rPr>
              <a:t>system </a:t>
            </a:r>
          </a:p>
          <a:p>
            <a:pPr marL="457200" indent="-457200">
              <a:buFont typeface="Arial" pitchFamily="34" charset="0"/>
              <a:buChar char="•"/>
            </a:pPr>
            <a:endParaRPr lang="en-US" sz="2800" dirty="0" smtClean="0">
              <a:solidFill>
                <a:schemeClr val="bg1"/>
              </a:solidFill>
              <a:latin typeface="Century Gothic" pitchFamily="34" charset="0"/>
            </a:endParaRPr>
          </a:p>
          <a:p>
            <a:pPr marL="914400" lvl="1" indent="-457200">
              <a:buFont typeface="Arial" pitchFamily="34" charset="0"/>
              <a:buChar char="•"/>
            </a:pPr>
            <a:r>
              <a:rPr lang="en-US" sz="2800" dirty="0" smtClean="0">
                <a:solidFill>
                  <a:schemeClr val="bg1"/>
                </a:solidFill>
                <a:latin typeface="Century Gothic" pitchFamily="34" charset="0"/>
              </a:rPr>
              <a:t>e.g. for </a:t>
            </a:r>
            <a:r>
              <a:rPr lang="en-US" sz="2800" dirty="0">
                <a:solidFill>
                  <a:schemeClr val="bg1"/>
                </a:solidFill>
                <a:latin typeface="Century Gothic" pitchFamily="34" charset="0"/>
              </a:rPr>
              <a:t>drivers of change in nature and nature’s benefits, including alternative policy or management </a:t>
            </a:r>
            <a:r>
              <a:rPr lang="en-US" sz="2800" dirty="0" smtClean="0">
                <a:solidFill>
                  <a:schemeClr val="bg1"/>
                </a:solidFill>
                <a:latin typeface="Century Gothic" pitchFamily="34" charset="0"/>
              </a:rPr>
              <a:t>options</a:t>
            </a:r>
            <a:endParaRPr lang="en-US" sz="2800" dirty="0">
              <a:solidFill>
                <a:schemeClr val="bg1"/>
              </a:solidFill>
              <a:latin typeface="Century Gothic" pitchFamily="34" charset="0"/>
            </a:endParaRPr>
          </a:p>
        </p:txBody>
      </p:sp>
    </p:spTree>
    <p:extLst>
      <p:ext uri="{BB962C8B-B14F-4D97-AF65-F5344CB8AC3E}">
        <p14:creationId xmlns:p14="http://schemas.microsoft.com/office/powerpoint/2010/main" val="1878380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51620" y="81784"/>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Storylines</a:t>
            </a:r>
            <a:endParaRPr lang="en-US" sz="4000" i="1" dirty="0">
              <a:solidFill>
                <a:schemeClr val="bg1"/>
              </a:solidFill>
              <a:latin typeface="Century Gothic" pitchFamily="34" charset="0"/>
            </a:endParaRPr>
          </a:p>
        </p:txBody>
      </p:sp>
      <p:sp>
        <p:nvSpPr>
          <p:cNvPr id="13" name="TextBox 12"/>
          <p:cNvSpPr txBox="1"/>
          <p:nvPr/>
        </p:nvSpPr>
        <p:spPr>
          <a:xfrm>
            <a:off x="467544" y="6103602"/>
            <a:ext cx="8533456" cy="646331"/>
          </a:xfrm>
          <a:prstGeom prst="rect">
            <a:avLst/>
          </a:prstGeom>
          <a:noFill/>
        </p:spPr>
        <p:txBody>
          <a:bodyPr wrap="square" rtlCol="0">
            <a:spAutoFit/>
          </a:bodyPr>
          <a:lstStyle/>
          <a:p>
            <a:r>
              <a:rPr lang="en-US" dirty="0">
                <a:solidFill>
                  <a:schemeClr val="bg1"/>
                </a:solidFill>
                <a:latin typeface="Century Gothic" pitchFamily="34" charset="0"/>
              </a:rPr>
              <a:t>Spangenberg et al., 2012 - Scenarios for investigating risks to </a:t>
            </a:r>
            <a:r>
              <a:rPr lang="en-US" dirty="0" smtClean="0">
                <a:solidFill>
                  <a:schemeClr val="bg1"/>
                </a:solidFill>
                <a:latin typeface="Century Gothic" pitchFamily="34" charset="0"/>
              </a:rPr>
              <a:t>biodiversity </a:t>
            </a:r>
            <a:r>
              <a:rPr lang="en-US" dirty="0">
                <a:solidFill>
                  <a:schemeClr val="bg1"/>
                </a:solidFill>
                <a:latin typeface="Century Gothic" pitchFamily="34" charset="0"/>
              </a:rPr>
              <a:t>- Global Ecology and </a:t>
            </a:r>
            <a:r>
              <a:rPr lang="en-US" dirty="0" smtClean="0">
                <a:solidFill>
                  <a:schemeClr val="bg1"/>
                </a:solidFill>
                <a:latin typeface="Century Gothic" pitchFamily="34" charset="0"/>
              </a:rPr>
              <a:t>Biogeography</a:t>
            </a:r>
            <a:endParaRPr lang="en-US" dirty="0">
              <a:solidFill>
                <a:schemeClr val="bg1"/>
              </a:solidFill>
              <a:latin typeface="Century Gothic" pitchFamily="34" charset="0"/>
            </a:endParaRPr>
          </a:p>
        </p:txBody>
      </p:sp>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28717" t="20506" r="29564" b="7438"/>
          <a:stretch/>
        </p:blipFill>
        <p:spPr bwMode="auto">
          <a:xfrm>
            <a:off x="1973200" y="1283952"/>
            <a:ext cx="4981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81747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51620" y="81784"/>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Storylines</a:t>
            </a:r>
            <a:endParaRPr lang="en-US" sz="4000" i="1" dirty="0">
              <a:solidFill>
                <a:schemeClr val="bg1"/>
              </a:solidFill>
              <a:latin typeface="Century Gothic" pitchFamily="34" charset="0"/>
            </a:endParaRPr>
          </a:p>
        </p:txBody>
      </p:sp>
      <p:sp>
        <p:nvSpPr>
          <p:cNvPr id="13" name="TextBox 12"/>
          <p:cNvSpPr txBox="1"/>
          <p:nvPr/>
        </p:nvSpPr>
        <p:spPr>
          <a:xfrm>
            <a:off x="467544" y="6103602"/>
            <a:ext cx="8533456" cy="646331"/>
          </a:xfrm>
          <a:prstGeom prst="rect">
            <a:avLst/>
          </a:prstGeom>
          <a:noFill/>
        </p:spPr>
        <p:txBody>
          <a:bodyPr wrap="square" rtlCol="0">
            <a:spAutoFit/>
          </a:bodyPr>
          <a:lstStyle/>
          <a:p>
            <a:r>
              <a:rPr lang="en-US" dirty="0">
                <a:solidFill>
                  <a:schemeClr val="bg1"/>
                </a:solidFill>
                <a:latin typeface="Century Gothic" pitchFamily="34" charset="0"/>
              </a:rPr>
              <a:t>Spangenberg </a:t>
            </a:r>
            <a:r>
              <a:rPr lang="en-US" i="1" dirty="0">
                <a:solidFill>
                  <a:schemeClr val="bg1"/>
                </a:solidFill>
                <a:latin typeface="Century Gothic" pitchFamily="34" charset="0"/>
              </a:rPr>
              <a:t>et al., </a:t>
            </a:r>
            <a:r>
              <a:rPr lang="en-US" dirty="0">
                <a:solidFill>
                  <a:schemeClr val="bg1"/>
                </a:solidFill>
                <a:latin typeface="Century Gothic" pitchFamily="34" charset="0"/>
              </a:rPr>
              <a:t>2012 - Scenarios for investigating risks to </a:t>
            </a:r>
            <a:r>
              <a:rPr lang="en-US" dirty="0" smtClean="0">
                <a:solidFill>
                  <a:schemeClr val="bg1"/>
                </a:solidFill>
                <a:latin typeface="Century Gothic" pitchFamily="34" charset="0"/>
              </a:rPr>
              <a:t>biodiversity </a:t>
            </a:r>
            <a:r>
              <a:rPr lang="en-US" dirty="0">
                <a:solidFill>
                  <a:schemeClr val="bg1"/>
                </a:solidFill>
                <a:latin typeface="Century Gothic" pitchFamily="34" charset="0"/>
              </a:rPr>
              <a:t>- Global Ecology and </a:t>
            </a:r>
            <a:r>
              <a:rPr lang="en-US" dirty="0" smtClean="0">
                <a:solidFill>
                  <a:schemeClr val="bg1"/>
                </a:solidFill>
                <a:latin typeface="Century Gothic" pitchFamily="34" charset="0"/>
              </a:rPr>
              <a:t>Biogeography</a:t>
            </a:r>
            <a:endParaRPr lang="en-US" dirty="0">
              <a:solidFill>
                <a:schemeClr val="bg1"/>
              </a:solidFill>
              <a:latin typeface="Century Gothic" pitchFamily="34" charset="0"/>
            </a:endParaRPr>
          </a:p>
        </p:txBody>
      </p:sp>
      <p:grpSp>
        <p:nvGrpSpPr>
          <p:cNvPr id="7" name="Group 6"/>
          <p:cNvGrpSpPr/>
          <p:nvPr/>
        </p:nvGrpSpPr>
        <p:grpSpPr>
          <a:xfrm>
            <a:off x="2490079" y="1170186"/>
            <a:ext cx="4448797" cy="4464496"/>
            <a:chOff x="4098666" y="1133906"/>
            <a:chExt cx="4448797" cy="4464496"/>
          </a:xfrm>
        </p:grpSpPr>
        <p:grpSp>
          <p:nvGrpSpPr>
            <p:cNvPr id="9" name="Group 8"/>
            <p:cNvGrpSpPr/>
            <p:nvPr/>
          </p:nvGrpSpPr>
          <p:grpSpPr>
            <a:xfrm>
              <a:off x="4098666" y="1133906"/>
              <a:ext cx="4077277" cy="4464496"/>
              <a:chOff x="5143691" y="-871691"/>
              <a:chExt cx="2740949" cy="2900661"/>
            </a:xfrm>
          </p:grpSpPr>
          <p:pic>
            <p:nvPicPr>
              <p:cNvPr id="12" name="Picture 2" descr="F:\PhD\Raster_Differences\LUChange_GRAS_2080.tiff"/>
              <p:cNvPicPr>
                <a:picLocks noChangeAspect="1" noChangeArrowheads="1"/>
              </p:cNvPicPr>
              <p:nvPr/>
            </p:nvPicPr>
            <p:blipFill>
              <a:blip r:embed="rId4" cstate="print"/>
              <a:srcRect l="3473" t="3653" r="9607" b="49843"/>
              <a:stretch>
                <a:fillRect/>
              </a:stretch>
            </p:blipFill>
            <p:spPr bwMode="auto">
              <a:xfrm>
                <a:off x="5143691" y="-871691"/>
                <a:ext cx="2728070" cy="14595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2" descr="F:\PhD\Raster_Differences\LUChange_SEDG_2080.tiff"/>
              <p:cNvPicPr>
                <a:picLocks noChangeAspect="1" noChangeArrowheads="1"/>
              </p:cNvPicPr>
              <p:nvPr/>
            </p:nvPicPr>
            <p:blipFill>
              <a:blip r:embed="rId5" cstate="print"/>
              <a:srcRect l="3593" t="4761" r="9520" b="49582"/>
              <a:stretch>
                <a:fillRect/>
              </a:stretch>
            </p:blipFill>
            <p:spPr bwMode="auto">
              <a:xfrm>
                <a:off x="5145658" y="589687"/>
                <a:ext cx="2738982" cy="14392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pic>
          <p:nvPicPr>
            <p:cNvPr id="11" name="Picture 2" descr="F:\PhD\Raster_Differences\LUChange_BAMBU_2080.tiff"/>
            <p:cNvPicPr>
              <a:picLocks noChangeAspect="1" noChangeArrowheads="1"/>
            </p:cNvPicPr>
            <p:nvPr/>
          </p:nvPicPr>
          <p:blipFill rotWithShape="1">
            <a:blip r:embed="rId6" cstate="print"/>
            <a:srcRect l="90446" t="6849" b="7473"/>
            <a:stretch/>
          </p:blipFill>
          <p:spPr bwMode="auto">
            <a:xfrm>
              <a:off x="8172400" y="1133906"/>
              <a:ext cx="375063" cy="446449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9307089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81784"/>
            <a:ext cx="8661243"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Species Data</a:t>
            </a:r>
            <a:endParaRPr lang="en-US" sz="4000" i="1" dirty="0">
              <a:solidFill>
                <a:schemeClr val="bg1"/>
              </a:solidFill>
              <a:latin typeface="Century Gothic" pitchFamily="34" charset="0"/>
            </a:endParaRPr>
          </a:p>
        </p:txBody>
      </p:sp>
      <p:pic>
        <p:nvPicPr>
          <p:cNvPr id="15" name="Picture 14"/>
          <p:cNvPicPr/>
          <p:nvPr/>
        </p:nvPicPr>
        <p:blipFill>
          <a:blip r:embed="rId4"/>
          <a:stretch>
            <a:fillRect/>
          </a:stretch>
        </p:blipFill>
        <p:spPr>
          <a:xfrm>
            <a:off x="1763688" y="3501008"/>
            <a:ext cx="2767317" cy="3016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p:cNvPicPr/>
          <p:nvPr/>
        </p:nvPicPr>
        <p:blipFill rotWithShape="1">
          <a:blip r:embed="rId5"/>
          <a:srcRect r="50000"/>
          <a:stretch/>
        </p:blipFill>
        <p:spPr>
          <a:xfrm>
            <a:off x="5580112" y="1612474"/>
            <a:ext cx="3438922" cy="49051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p:cNvSpPr txBox="1"/>
          <p:nvPr/>
        </p:nvSpPr>
        <p:spPr>
          <a:xfrm>
            <a:off x="365289" y="1196752"/>
            <a:ext cx="5369158" cy="2031325"/>
          </a:xfrm>
          <a:prstGeom prst="rect">
            <a:avLst/>
          </a:prstGeom>
          <a:noFill/>
        </p:spPr>
        <p:txBody>
          <a:bodyPr wrap="square" rtlCol="0">
            <a:spAutoFit/>
          </a:bodyPr>
          <a:lstStyle/>
          <a:p>
            <a:pPr marL="285750" indent="-285750">
              <a:spcBef>
                <a:spcPts val="600"/>
              </a:spcBef>
              <a:spcAft>
                <a:spcPts val="600"/>
              </a:spcAft>
              <a:buFont typeface="Arial" pitchFamily="34" charset="0"/>
              <a:buChar char="•"/>
            </a:pPr>
            <a:r>
              <a:rPr lang="en-US" sz="2400" dirty="0" smtClean="0">
                <a:solidFill>
                  <a:schemeClr val="bg1"/>
                </a:solidFill>
                <a:latin typeface="Century Gothic" pitchFamily="34" charset="0"/>
              </a:rPr>
              <a:t>What type of sampling?</a:t>
            </a:r>
          </a:p>
          <a:p>
            <a:pPr marL="285750" indent="-285750">
              <a:spcBef>
                <a:spcPts val="600"/>
              </a:spcBef>
              <a:spcAft>
                <a:spcPts val="600"/>
              </a:spcAft>
              <a:buFont typeface="Arial" pitchFamily="34" charset="0"/>
              <a:buChar char="•"/>
            </a:pPr>
            <a:r>
              <a:rPr lang="en-US" sz="2400" dirty="0" smtClean="0">
                <a:solidFill>
                  <a:schemeClr val="bg1"/>
                </a:solidFill>
                <a:latin typeface="Century Gothic" pitchFamily="34" charset="0"/>
              </a:rPr>
              <a:t>Accuracy?</a:t>
            </a:r>
          </a:p>
          <a:p>
            <a:pPr marL="285750" indent="-285750">
              <a:spcBef>
                <a:spcPts val="600"/>
              </a:spcBef>
              <a:spcAft>
                <a:spcPts val="600"/>
              </a:spcAft>
              <a:buFont typeface="Arial" pitchFamily="34" charset="0"/>
              <a:buChar char="•"/>
            </a:pPr>
            <a:r>
              <a:rPr lang="en-US" sz="2400" dirty="0" smtClean="0">
                <a:solidFill>
                  <a:schemeClr val="bg1"/>
                </a:solidFill>
                <a:latin typeface="Century Gothic" pitchFamily="34" charset="0"/>
              </a:rPr>
              <a:t>Full range of the species?</a:t>
            </a:r>
          </a:p>
          <a:p>
            <a:pPr marL="742950" lvl="1" indent="-285750">
              <a:spcBef>
                <a:spcPts val="600"/>
              </a:spcBef>
              <a:spcAft>
                <a:spcPts val="600"/>
              </a:spcAft>
              <a:buFont typeface="Arial" pitchFamily="34" charset="0"/>
              <a:buChar char="•"/>
            </a:pPr>
            <a:r>
              <a:rPr lang="en-US" sz="2400" dirty="0" smtClean="0">
                <a:solidFill>
                  <a:schemeClr val="bg1"/>
                </a:solidFill>
                <a:latin typeface="Century Gothic" pitchFamily="34" charset="0"/>
              </a:rPr>
              <a:t>What is its current tolerance?</a:t>
            </a:r>
            <a:endParaRPr lang="en-US" sz="2400" dirty="0">
              <a:solidFill>
                <a:schemeClr val="bg1"/>
              </a:solidFill>
              <a:latin typeface="Century Gothic" pitchFamily="34" charset="0"/>
            </a:endParaRPr>
          </a:p>
        </p:txBody>
      </p:sp>
    </p:spTree>
    <p:extLst>
      <p:ext uri="{BB962C8B-B14F-4D97-AF65-F5344CB8AC3E}">
        <p14:creationId xmlns:p14="http://schemas.microsoft.com/office/powerpoint/2010/main" val="23078182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226311" y="1268760"/>
            <a:ext cx="5442033" cy="4001095"/>
          </a:xfrm>
          <a:prstGeom prst="rect">
            <a:avLst/>
          </a:prstGeom>
        </p:spPr>
        <p:txBody>
          <a:bodyPr wrap="square">
            <a:spAutoFit/>
          </a:bodyPr>
          <a:lstStyle/>
          <a:p>
            <a:r>
              <a:rPr lang="en-US" sz="5000" b="1" dirty="0">
                <a:solidFill>
                  <a:schemeClr val="bg1"/>
                </a:solidFill>
                <a:latin typeface="Century Gothic" pitchFamily="34" charset="0"/>
              </a:rPr>
              <a:t>forecast</a:t>
            </a:r>
          </a:p>
          <a:p>
            <a:endParaRPr lang="en-US" sz="3400" i="1" dirty="0" smtClean="0">
              <a:solidFill>
                <a:schemeClr val="bg1"/>
              </a:solidFill>
              <a:latin typeface="Century Gothic" pitchFamily="34" charset="0"/>
            </a:endParaRPr>
          </a:p>
          <a:p>
            <a:r>
              <a:rPr lang="en-US" sz="3400" i="1" dirty="0" smtClean="0">
                <a:solidFill>
                  <a:schemeClr val="bg1"/>
                </a:solidFill>
                <a:latin typeface="Century Gothic" pitchFamily="34" charset="0"/>
              </a:rPr>
              <a:t>Verb</a:t>
            </a:r>
          </a:p>
          <a:p>
            <a:endParaRPr lang="en-US" sz="3400" dirty="0">
              <a:solidFill>
                <a:schemeClr val="bg1"/>
              </a:solidFill>
              <a:latin typeface="Century Gothic" pitchFamily="34" charset="0"/>
            </a:endParaRPr>
          </a:p>
          <a:p>
            <a:r>
              <a:rPr lang="en-US" sz="3400" b="1" dirty="0">
                <a:solidFill>
                  <a:schemeClr val="bg1"/>
                </a:solidFill>
                <a:latin typeface="Century Gothic" pitchFamily="34" charset="0"/>
              </a:rPr>
              <a:t>1</a:t>
            </a:r>
            <a:r>
              <a:rPr lang="en-US" sz="3400" dirty="0" smtClean="0">
                <a:solidFill>
                  <a:schemeClr val="bg1"/>
                </a:solidFill>
                <a:latin typeface="Century Gothic" pitchFamily="34" charset="0"/>
              </a:rPr>
              <a:t>.</a:t>
            </a:r>
            <a:endParaRPr lang="en-US" sz="3400" dirty="0">
              <a:solidFill>
                <a:schemeClr val="bg1"/>
              </a:solidFill>
              <a:latin typeface="Century Gothic" pitchFamily="34" charset="0"/>
            </a:endParaRPr>
          </a:p>
          <a:p>
            <a:r>
              <a:rPr lang="en-US" sz="3400" dirty="0">
                <a:solidFill>
                  <a:schemeClr val="bg1"/>
                </a:solidFill>
                <a:latin typeface="Century Gothic" pitchFamily="34" charset="0"/>
              </a:rPr>
              <a:t>predict or estimate (a future event or trend</a:t>
            </a:r>
            <a:r>
              <a:rPr lang="en-US" sz="3400" dirty="0" smtClean="0">
                <a:solidFill>
                  <a:schemeClr val="bg1"/>
                </a:solidFill>
                <a:latin typeface="Century Gothic" pitchFamily="34" charset="0"/>
              </a:rPr>
              <a:t>)</a:t>
            </a:r>
            <a:endParaRPr lang="en-US" sz="3400" dirty="0">
              <a:solidFill>
                <a:schemeClr val="bg1"/>
              </a:solidFill>
              <a:latin typeface="Century Gothic" pitchFamily="34" charset="0"/>
            </a:endParaRPr>
          </a:p>
        </p:txBody>
      </p:sp>
    </p:spTree>
    <p:extLst>
      <p:ext uri="{BB962C8B-B14F-4D97-AF65-F5344CB8AC3E}">
        <p14:creationId xmlns:p14="http://schemas.microsoft.com/office/powerpoint/2010/main" val="23755579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0"/>
            <a:ext cx="8661243"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Variable Selection</a:t>
            </a:r>
            <a:endParaRPr lang="en-US" sz="4000" i="1" dirty="0">
              <a:solidFill>
                <a:schemeClr val="bg1"/>
              </a:solidFill>
              <a:latin typeface="Century Gothic" pitchFamily="34" charset="0"/>
            </a:endParaRPr>
          </a:p>
        </p:txBody>
      </p:sp>
      <p:pic>
        <p:nvPicPr>
          <p:cNvPr id="10" name="Picture 2" descr="Figure 5.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4972172"/>
            <a:ext cx="7593590" cy="15819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57402" y="943558"/>
            <a:ext cx="8208911" cy="3785652"/>
          </a:xfrm>
          <a:prstGeom prst="rect">
            <a:avLst/>
          </a:prstGeom>
          <a:noFill/>
        </p:spPr>
        <p:txBody>
          <a:bodyPr wrap="square" rtlCol="0">
            <a:spAutoFit/>
          </a:bodyPr>
          <a:lstStyle/>
          <a:p>
            <a:pPr marL="285750" indent="-285750">
              <a:buFont typeface="Arial" pitchFamily="34" charset="0"/>
              <a:buChar char="•"/>
            </a:pPr>
            <a:r>
              <a:rPr lang="en-US" sz="2400" dirty="0" smtClean="0">
                <a:solidFill>
                  <a:schemeClr val="bg1"/>
                </a:solidFill>
                <a:latin typeface="Century Gothic" pitchFamily="34" charset="0"/>
              </a:rPr>
              <a:t>Is this variable expected to change in the future?</a:t>
            </a:r>
          </a:p>
          <a:p>
            <a:pPr marL="285750" indent="-285750">
              <a:buFont typeface="Arial" pitchFamily="34" charset="0"/>
              <a:buChar char="•"/>
            </a:pPr>
            <a:endParaRPr lang="en-US" sz="2400" dirty="0" smtClean="0">
              <a:solidFill>
                <a:schemeClr val="bg1"/>
              </a:solidFill>
              <a:latin typeface="Century Gothic" pitchFamily="34" charset="0"/>
            </a:endParaRPr>
          </a:p>
          <a:p>
            <a:pPr marL="285750" indent="-285750">
              <a:buFont typeface="Arial" pitchFamily="34" charset="0"/>
              <a:buChar char="•"/>
            </a:pPr>
            <a:r>
              <a:rPr lang="en-US" sz="2400" dirty="0" smtClean="0">
                <a:solidFill>
                  <a:schemeClr val="bg1"/>
                </a:solidFill>
                <a:latin typeface="Century Gothic" pitchFamily="34" charset="0"/>
              </a:rPr>
              <a:t>Do you have modeled representations of this future variable?</a:t>
            </a:r>
          </a:p>
          <a:p>
            <a:pPr marL="285750" indent="-285750">
              <a:buFont typeface="Arial" pitchFamily="34" charset="0"/>
              <a:buChar char="•"/>
            </a:pPr>
            <a:endParaRPr lang="en-US" sz="2400" dirty="0" smtClean="0">
              <a:solidFill>
                <a:schemeClr val="bg1"/>
              </a:solidFill>
              <a:latin typeface="Century Gothic" pitchFamily="34" charset="0"/>
            </a:endParaRPr>
          </a:p>
          <a:p>
            <a:pPr marL="285750" indent="-285750">
              <a:buFont typeface="Arial" pitchFamily="34" charset="0"/>
              <a:buChar char="•"/>
            </a:pPr>
            <a:r>
              <a:rPr lang="en-US" sz="2400" dirty="0" smtClean="0">
                <a:solidFill>
                  <a:schemeClr val="bg1"/>
                </a:solidFill>
                <a:latin typeface="Century Gothic" pitchFamily="34" charset="0"/>
              </a:rPr>
              <a:t>At what scale are these variables?</a:t>
            </a:r>
          </a:p>
          <a:p>
            <a:pPr marL="285750" indent="-285750">
              <a:buFont typeface="Arial" pitchFamily="34" charset="0"/>
              <a:buChar char="•"/>
            </a:pPr>
            <a:endParaRPr lang="en-US" sz="2400" dirty="0" smtClean="0">
              <a:solidFill>
                <a:schemeClr val="bg1"/>
              </a:solidFill>
              <a:latin typeface="Century Gothic" pitchFamily="34" charset="0"/>
            </a:endParaRPr>
          </a:p>
          <a:p>
            <a:pPr marL="285750" indent="-285750">
              <a:buFont typeface="Arial" pitchFamily="34" charset="0"/>
              <a:buChar char="•"/>
            </a:pPr>
            <a:r>
              <a:rPr lang="en-US" sz="2400" dirty="0" smtClean="0">
                <a:solidFill>
                  <a:schemeClr val="bg1"/>
                </a:solidFill>
                <a:latin typeface="Century Gothic" pitchFamily="34" charset="0"/>
              </a:rPr>
              <a:t>Are these variables strongly correlated?</a:t>
            </a:r>
          </a:p>
          <a:p>
            <a:pPr marL="285750" indent="-285750">
              <a:buFont typeface="Arial" pitchFamily="34" charset="0"/>
              <a:buChar char="•"/>
            </a:pPr>
            <a:endParaRPr lang="en-US" sz="2400" dirty="0" smtClean="0">
              <a:solidFill>
                <a:schemeClr val="bg1"/>
              </a:solidFill>
              <a:latin typeface="Century Gothic" pitchFamily="34" charset="0"/>
            </a:endParaRPr>
          </a:p>
          <a:p>
            <a:pPr marL="285750" indent="-285750">
              <a:buFont typeface="Arial" pitchFamily="34" charset="0"/>
              <a:buChar char="•"/>
            </a:pPr>
            <a:r>
              <a:rPr lang="en-US" sz="2400" dirty="0" smtClean="0">
                <a:solidFill>
                  <a:schemeClr val="bg1"/>
                </a:solidFill>
                <a:latin typeface="Century Gothic" pitchFamily="34" charset="0"/>
              </a:rPr>
              <a:t>For what time periods are these variables available?</a:t>
            </a:r>
            <a:endParaRPr lang="en-US" sz="2400" dirty="0">
              <a:solidFill>
                <a:schemeClr val="bg1"/>
              </a:solidFill>
              <a:latin typeface="Century Gothic" pitchFamily="34" charset="0"/>
            </a:endParaRPr>
          </a:p>
        </p:txBody>
      </p:sp>
    </p:spTree>
    <p:extLst>
      <p:ext uri="{BB962C8B-B14F-4D97-AF65-F5344CB8AC3E}">
        <p14:creationId xmlns:p14="http://schemas.microsoft.com/office/powerpoint/2010/main" val="709139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81784"/>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SDM - Training</a:t>
            </a:r>
            <a:endParaRPr lang="en-US" sz="4000" i="1" dirty="0">
              <a:solidFill>
                <a:schemeClr val="bg1"/>
              </a:solidFill>
              <a:latin typeface="Century Gothic" pitchFamily="34" charset="0"/>
            </a:endParaRPr>
          </a:p>
        </p:txBody>
      </p:sp>
      <p:pic>
        <p:nvPicPr>
          <p:cNvPr id="6" name="Picture 2"/>
          <p:cNvPicPr>
            <a:picLocks noChangeAspect="1" noChangeArrowheads="1"/>
          </p:cNvPicPr>
          <p:nvPr/>
        </p:nvPicPr>
        <p:blipFill>
          <a:blip r:embed="rId4" cstate="print"/>
          <a:srcRect l="18900" t="15565" r="37451" b="21436"/>
          <a:stretch>
            <a:fillRect/>
          </a:stretch>
        </p:blipFill>
        <p:spPr bwMode="auto">
          <a:xfrm>
            <a:off x="132199" y="2071997"/>
            <a:ext cx="1535802" cy="1345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0" y="3638634"/>
            <a:ext cx="1800199" cy="1446550"/>
          </a:xfrm>
          <a:prstGeom prst="rect">
            <a:avLst/>
          </a:prstGeom>
        </p:spPr>
        <p:txBody>
          <a:bodyPr wrap="square">
            <a:spAutoFit/>
          </a:bodyPr>
          <a:lstStyle/>
          <a:p>
            <a:pPr lvl="0" eaLnBrk="0" fontAlgn="base" hangingPunct="0">
              <a:spcBef>
                <a:spcPct val="0"/>
              </a:spcBef>
              <a:spcAft>
                <a:spcPct val="0"/>
              </a:spcAft>
            </a:pPr>
            <a:r>
              <a:rPr lang="en-US" sz="2200" dirty="0" smtClean="0">
                <a:solidFill>
                  <a:schemeClr val="bg1"/>
                </a:solidFill>
                <a:latin typeface="Century Gothic" pitchFamily="34" charset="0"/>
                <a:ea typeface="Tahoma" pitchFamily="34" charset="0"/>
                <a:cs typeface="Tahoma" pitchFamily="34" charset="0"/>
              </a:rPr>
              <a:t>Bumblebee Collection Europe (48 Species)</a:t>
            </a:r>
          </a:p>
        </p:txBody>
      </p:sp>
      <p:grpSp>
        <p:nvGrpSpPr>
          <p:cNvPr id="9" name="Group 5"/>
          <p:cNvGrpSpPr>
            <a:grpSpLocks noChangeAspect="1"/>
          </p:cNvGrpSpPr>
          <p:nvPr/>
        </p:nvGrpSpPr>
        <p:grpSpPr bwMode="auto">
          <a:xfrm>
            <a:off x="2520280" y="2115856"/>
            <a:ext cx="1337650" cy="1379292"/>
            <a:chOff x="107901433" y="111078673"/>
            <a:chExt cx="2559757" cy="2269115"/>
          </a:xfrm>
        </p:grpSpPr>
        <p:pic>
          <p:nvPicPr>
            <p:cNvPr id="1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8877008" y="111078673"/>
              <a:ext cx="1584182"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pic>
          <p:nvPicPr>
            <p:cNvPr id="1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8710569" y="111244488"/>
              <a:ext cx="1584182"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pic>
          <p:nvPicPr>
            <p:cNvPr id="1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8564696" y="111359612"/>
              <a:ext cx="1584182"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pic>
          <p:nvPicPr>
            <p:cNvPr id="1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8344065" y="111550360"/>
              <a:ext cx="1584182"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pic>
          <p:nvPicPr>
            <p:cNvPr id="14"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8116652" y="111806731"/>
              <a:ext cx="1584182"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pic>
          <p:nvPicPr>
            <p:cNvPr id="15"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7901433" y="111996292"/>
              <a:ext cx="1584183"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grpSp>
      <p:sp>
        <p:nvSpPr>
          <p:cNvPr id="16" name="Rectangle 15"/>
          <p:cNvSpPr/>
          <p:nvPr/>
        </p:nvSpPr>
        <p:spPr>
          <a:xfrm>
            <a:off x="2247531" y="3725511"/>
            <a:ext cx="1928933" cy="769441"/>
          </a:xfrm>
          <a:prstGeom prst="rect">
            <a:avLst/>
          </a:prstGeom>
        </p:spPr>
        <p:txBody>
          <a:bodyPr wrap="square">
            <a:spAutoFit/>
          </a:bodyPr>
          <a:lstStyle/>
          <a:p>
            <a:pPr lvl="0" eaLnBrk="0" fontAlgn="base" hangingPunct="0">
              <a:spcBef>
                <a:spcPct val="0"/>
              </a:spcBef>
              <a:spcAft>
                <a:spcPct val="0"/>
              </a:spcAft>
            </a:pPr>
            <a:r>
              <a:rPr lang="en-US" sz="2200" dirty="0" smtClean="0">
                <a:solidFill>
                  <a:schemeClr val="bg1"/>
                </a:solidFill>
                <a:latin typeface="Century Gothic" pitchFamily="34" charset="0"/>
                <a:ea typeface="Tahoma" pitchFamily="34" charset="0"/>
                <a:cs typeface="Tahoma" pitchFamily="34" charset="0"/>
              </a:rPr>
              <a:t>European LU + Climate</a:t>
            </a:r>
          </a:p>
        </p:txBody>
      </p:sp>
      <p:sp>
        <p:nvSpPr>
          <p:cNvPr id="17" name="TextBox 16"/>
          <p:cNvSpPr txBox="1"/>
          <p:nvPr/>
        </p:nvSpPr>
        <p:spPr>
          <a:xfrm>
            <a:off x="4824536" y="2045688"/>
            <a:ext cx="1728192" cy="1446550"/>
          </a:xfrm>
          <a:prstGeom prst="rect">
            <a:avLst/>
          </a:prstGeom>
          <a:noFill/>
        </p:spPr>
        <p:txBody>
          <a:bodyPr wrap="square" rtlCol="0">
            <a:spAutoFit/>
          </a:bodyPr>
          <a:lstStyle/>
          <a:p>
            <a:r>
              <a:rPr lang="en-US" sz="2200" dirty="0" smtClean="0">
                <a:solidFill>
                  <a:schemeClr val="bg1"/>
                </a:solidFill>
                <a:latin typeface="Century Gothic" pitchFamily="34" charset="0"/>
                <a:ea typeface="Tahoma" pitchFamily="34" charset="0"/>
                <a:cs typeface="Tahoma" pitchFamily="34" charset="0"/>
              </a:rPr>
              <a:t>Algorithms: </a:t>
            </a:r>
          </a:p>
          <a:p>
            <a:pPr marL="144000" indent="-144000">
              <a:buFont typeface="Arial" panose="020B0604020202020204" pitchFamily="34" charset="0"/>
              <a:buChar char="•"/>
            </a:pPr>
            <a:r>
              <a:rPr lang="en-US" sz="2200" dirty="0" smtClean="0">
                <a:solidFill>
                  <a:schemeClr val="bg1"/>
                </a:solidFill>
                <a:latin typeface="Century Gothic" pitchFamily="34" charset="0"/>
                <a:ea typeface="Tahoma" pitchFamily="34" charset="0"/>
                <a:cs typeface="Tahoma" pitchFamily="34" charset="0"/>
              </a:rPr>
              <a:t>GLM</a:t>
            </a:r>
          </a:p>
          <a:p>
            <a:pPr marL="144000" indent="-144000">
              <a:buFont typeface="Arial" panose="020B0604020202020204" pitchFamily="34" charset="0"/>
              <a:buChar char="•"/>
            </a:pPr>
            <a:r>
              <a:rPr lang="en-US" sz="2200" dirty="0" smtClean="0">
                <a:solidFill>
                  <a:schemeClr val="bg1"/>
                </a:solidFill>
                <a:latin typeface="Century Gothic" pitchFamily="34" charset="0"/>
                <a:ea typeface="Tahoma" pitchFamily="34" charset="0"/>
                <a:cs typeface="Tahoma" pitchFamily="34" charset="0"/>
              </a:rPr>
              <a:t>MAXENT</a:t>
            </a:r>
          </a:p>
          <a:p>
            <a:pPr marL="144000" indent="-144000">
              <a:buFont typeface="Arial" panose="020B0604020202020204" pitchFamily="34" charset="0"/>
              <a:buChar char="•"/>
            </a:pPr>
            <a:r>
              <a:rPr lang="en-US" sz="2200" dirty="0" smtClean="0">
                <a:solidFill>
                  <a:schemeClr val="bg1"/>
                </a:solidFill>
                <a:latin typeface="Century Gothic" pitchFamily="34" charset="0"/>
                <a:ea typeface="Tahoma" pitchFamily="34" charset="0"/>
                <a:cs typeface="Tahoma" pitchFamily="34" charset="0"/>
              </a:rPr>
              <a:t>GBM</a:t>
            </a:r>
          </a:p>
        </p:txBody>
      </p:sp>
      <p:sp>
        <p:nvSpPr>
          <p:cNvPr id="18" name="TextBox 17"/>
          <p:cNvSpPr txBox="1"/>
          <p:nvPr/>
        </p:nvSpPr>
        <p:spPr>
          <a:xfrm>
            <a:off x="1800199" y="2017820"/>
            <a:ext cx="936184" cy="1477328"/>
          </a:xfrm>
          <a:prstGeom prst="rect">
            <a:avLst/>
          </a:prstGeom>
          <a:noFill/>
        </p:spPr>
        <p:txBody>
          <a:bodyPr wrap="square" rtlCol="0">
            <a:spAutoFit/>
          </a:bodyPr>
          <a:lstStyle/>
          <a:p>
            <a:r>
              <a:rPr lang="en-US" sz="9000" dirty="0" smtClean="0">
                <a:solidFill>
                  <a:schemeClr val="bg1"/>
                </a:solidFill>
                <a:latin typeface="Century Gothic" pitchFamily="34" charset="0"/>
              </a:rPr>
              <a:t>+</a:t>
            </a:r>
            <a:endParaRPr lang="en-US" sz="9000" dirty="0">
              <a:solidFill>
                <a:schemeClr val="bg1"/>
              </a:solidFill>
              <a:latin typeface="Century Gothic" pitchFamily="34" charset="0"/>
            </a:endParaRPr>
          </a:p>
        </p:txBody>
      </p:sp>
      <p:sp>
        <p:nvSpPr>
          <p:cNvPr id="19" name="TextBox 18"/>
          <p:cNvSpPr txBox="1"/>
          <p:nvPr/>
        </p:nvSpPr>
        <p:spPr>
          <a:xfrm>
            <a:off x="3960440" y="2038307"/>
            <a:ext cx="936184" cy="1477328"/>
          </a:xfrm>
          <a:prstGeom prst="rect">
            <a:avLst/>
          </a:prstGeom>
          <a:noFill/>
        </p:spPr>
        <p:txBody>
          <a:bodyPr wrap="square" rtlCol="0">
            <a:spAutoFit/>
          </a:bodyPr>
          <a:lstStyle/>
          <a:p>
            <a:r>
              <a:rPr lang="en-US" sz="9000" dirty="0" smtClean="0">
                <a:solidFill>
                  <a:schemeClr val="bg1"/>
                </a:solidFill>
                <a:latin typeface="Century Gothic" pitchFamily="34" charset="0"/>
              </a:rPr>
              <a:t>+</a:t>
            </a:r>
            <a:endParaRPr lang="en-US" sz="9000" dirty="0">
              <a:solidFill>
                <a:schemeClr val="bg1"/>
              </a:solidFill>
              <a:latin typeface="Century Gothic" pitchFamily="34" charset="0"/>
            </a:endParaRPr>
          </a:p>
        </p:txBody>
      </p:sp>
      <p:sp>
        <p:nvSpPr>
          <p:cNvPr id="20" name="TextBox 19"/>
          <p:cNvSpPr txBox="1"/>
          <p:nvPr/>
        </p:nvSpPr>
        <p:spPr>
          <a:xfrm>
            <a:off x="6336704" y="2139694"/>
            <a:ext cx="936184" cy="1477328"/>
          </a:xfrm>
          <a:prstGeom prst="rect">
            <a:avLst/>
          </a:prstGeom>
          <a:noFill/>
        </p:spPr>
        <p:txBody>
          <a:bodyPr wrap="square" rtlCol="0">
            <a:spAutoFit/>
          </a:bodyPr>
          <a:lstStyle/>
          <a:p>
            <a:r>
              <a:rPr lang="en-US" sz="9000" dirty="0" smtClean="0">
                <a:solidFill>
                  <a:schemeClr val="bg1"/>
                </a:solidFill>
                <a:latin typeface="Century Gothic" pitchFamily="34" charset="0"/>
              </a:rPr>
              <a:t>=</a:t>
            </a:r>
            <a:endParaRPr lang="en-US" sz="9000" dirty="0">
              <a:solidFill>
                <a:schemeClr val="bg1"/>
              </a:solidFill>
              <a:latin typeface="Century Gothic" pitchFamily="34" charset="0"/>
            </a:endParaRPr>
          </a:p>
        </p:txBody>
      </p:sp>
      <p:pic>
        <p:nvPicPr>
          <p:cNvPr id="21" name="Picture 2"/>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t="9900"/>
          <a:stretch/>
        </p:blipFill>
        <p:spPr bwMode="auto">
          <a:xfrm>
            <a:off x="7128792" y="1989940"/>
            <a:ext cx="1907704" cy="2149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flipV="1">
            <a:off x="5508104" y="3492238"/>
            <a:ext cx="504056" cy="180897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364088" y="5373216"/>
            <a:ext cx="2718556" cy="707886"/>
          </a:xfrm>
          <a:prstGeom prst="rect">
            <a:avLst/>
          </a:prstGeom>
          <a:noFill/>
        </p:spPr>
        <p:txBody>
          <a:bodyPr wrap="square" rtlCol="0">
            <a:spAutoFit/>
          </a:bodyPr>
          <a:lstStyle/>
          <a:p>
            <a:r>
              <a:rPr lang="en-US" sz="4000" dirty="0" smtClean="0">
                <a:solidFill>
                  <a:schemeClr val="bg1"/>
                </a:solidFill>
                <a:latin typeface="Century Gothic" pitchFamily="34" charset="0"/>
              </a:rPr>
              <a:t>ENSEMBLE</a:t>
            </a:r>
            <a:endParaRPr lang="en-US" sz="4000" dirty="0">
              <a:solidFill>
                <a:schemeClr val="bg1"/>
              </a:solidFill>
              <a:latin typeface="Century Gothic" pitchFamily="34" charset="0"/>
            </a:endParaRPr>
          </a:p>
        </p:txBody>
      </p:sp>
    </p:spTree>
    <p:extLst>
      <p:ext uri="{BB962C8B-B14F-4D97-AF65-F5344CB8AC3E}">
        <p14:creationId xmlns:p14="http://schemas.microsoft.com/office/powerpoint/2010/main" val="21810428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5181601" y="1180667"/>
            <a:ext cx="4502967" cy="4882987"/>
            <a:chOff x="5119919" y="49188"/>
            <a:chExt cx="4502967" cy="4882987"/>
          </a:xfrm>
        </p:grpSpPr>
        <p:sp>
          <p:nvSpPr>
            <p:cNvPr id="23" name="TextBox 22"/>
            <p:cNvSpPr txBox="1"/>
            <p:nvPr/>
          </p:nvSpPr>
          <p:spPr>
            <a:xfrm>
              <a:off x="6156176" y="842297"/>
              <a:ext cx="2861323" cy="2462213"/>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chemeClr val="bg1"/>
                  </a:solidFill>
                  <a:latin typeface="Century Gothic" pitchFamily="34" charset="0"/>
                  <a:ea typeface="Tahoma" pitchFamily="34" charset="0"/>
                  <a:cs typeface="Tahoma" pitchFamily="34" charset="0"/>
                </a:rPr>
                <a:t>Variable </a:t>
              </a:r>
              <a:r>
                <a:rPr lang="en-US" sz="1400" dirty="0" smtClean="0">
                  <a:solidFill>
                    <a:schemeClr val="bg1"/>
                  </a:solidFill>
                  <a:latin typeface="Century Gothic" pitchFamily="34" charset="0"/>
                  <a:ea typeface="Tahoma" pitchFamily="34" charset="0"/>
                  <a:cs typeface="Tahoma" pitchFamily="34" charset="0"/>
                </a:rPr>
                <a:t>Contribution</a:t>
              </a:r>
              <a:endParaRPr lang="en-US" sz="1400" dirty="0">
                <a:solidFill>
                  <a:schemeClr val="bg1"/>
                </a:solidFill>
                <a:latin typeface="Century Gothic" pitchFamily="34" charset="0"/>
                <a:ea typeface="Tahoma" pitchFamily="34" charset="0"/>
                <a:cs typeface="Tahoma" pitchFamily="34" charset="0"/>
              </a:endParaRPr>
            </a:p>
            <a:p>
              <a:pPr marL="342900" indent="-342900">
                <a:buFont typeface="Arial" panose="020B0604020202020204" pitchFamily="34" charset="0"/>
                <a:buChar char="•"/>
              </a:pPr>
              <a:endParaRPr lang="en-US" sz="1400" dirty="0" smtClean="0">
                <a:solidFill>
                  <a:schemeClr val="bg1"/>
                </a:solidFill>
                <a:latin typeface="Century Gothic" pitchFamily="34" charset="0"/>
                <a:ea typeface="Tahoma" pitchFamily="34" charset="0"/>
                <a:cs typeface="Tahoma" pitchFamily="34" charset="0"/>
              </a:endParaRPr>
            </a:p>
            <a:p>
              <a:pPr marL="342900"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Model Performance</a:t>
              </a:r>
            </a:p>
            <a:p>
              <a:pPr marL="342900" indent="-342900">
                <a:buFont typeface="Arial" panose="020B0604020202020204" pitchFamily="34" charset="0"/>
                <a:buChar char="•"/>
              </a:pPr>
              <a:endParaRPr lang="en-US" sz="1400" dirty="0" smtClean="0">
                <a:solidFill>
                  <a:schemeClr val="bg1"/>
                </a:solidFill>
                <a:latin typeface="Century Gothic" pitchFamily="34" charset="0"/>
                <a:ea typeface="Tahoma" pitchFamily="34" charset="0"/>
                <a:cs typeface="Tahoma" pitchFamily="34" charset="0"/>
              </a:endParaRPr>
            </a:p>
            <a:p>
              <a:pPr marL="342900"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Distribution </a:t>
              </a:r>
              <a:r>
                <a:rPr lang="en-US" sz="1400" dirty="0">
                  <a:solidFill>
                    <a:schemeClr val="bg1"/>
                  </a:solidFill>
                  <a:latin typeface="Century Gothic" pitchFamily="34" charset="0"/>
                  <a:ea typeface="Tahoma" pitchFamily="34" charset="0"/>
                  <a:cs typeface="Tahoma" pitchFamily="34" charset="0"/>
                </a:rPr>
                <a:t>Maps </a:t>
              </a:r>
              <a:endParaRPr lang="en-US" sz="1400" dirty="0" smtClean="0">
                <a:solidFill>
                  <a:schemeClr val="bg1"/>
                </a:solidFill>
                <a:latin typeface="Century Gothic" pitchFamily="34" charset="0"/>
                <a:ea typeface="Tahoma" pitchFamily="34" charset="0"/>
                <a:cs typeface="Tahoma" pitchFamily="34" charset="0"/>
              </a:endParaRPr>
            </a:p>
            <a:p>
              <a:pPr marL="914400" lvl="1"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Binary  </a:t>
              </a:r>
            </a:p>
            <a:p>
              <a:pPr marL="914400" lvl="1"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Habitat Suitability</a:t>
              </a:r>
            </a:p>
            <a:p>
              <a:pPr marL="914400" lvl="1" indent="-342900"/>
              <a:r>
                <a:rPr lang="en-US" sz="1400" dirty="0">
                  <a:solidFill>
                    <a:schemeClr val="bg1"/>
                  </a:solidFill>
                  <a:latin typeface="Century Gothic" pitchFamily="34" charset="0"/>
                  <a:ea typeface="Tahoma" pitchFamily="34" charset="0"/>
                  <a:cs typeface="Tahoma" pitchFamily="34" charset="0"/>
                </a:rPr>
                <a:t> </a:t>
              </a:r>
              <a:endParaRPr lang="en-US" sz="1400" dirty="0" smtClean="0">
                <a:solidFill>
                  <a:schemeClr val="bg1"/>
                </a:solidFill>
                <a:latin typeface="Century Gothic" pitchFamily="34" charset="0"/>
                <a:ea typeface="Tahoma" pitchFamily="34" charset="0"/>
                <a:cs typeface="Tahoma" pitchFamily="34" charset="0"/>
              </a:endParaRPr>
            </a:p>
            <a:p>
              <a:pPr marL="457200"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Results</a:t>
              </a:r>
            </a:p>
            <a:p>
              <a:pPr marL="914400" lvl="1"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Range Shifts</a:t>
              </a:r>
            </a:p>
            <a:p>
              <a:pPr marL="914400" lvl="1"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Range Change</a:t>
              </a:r>
            </a:p>
          </p:txBody>
        </p:sp>
        <p:pic>
          <p:nvPicPr>
            <p:cNvPr id="24" name="Picture 3"/>
            <p:cNvPicPr>
              <a:picLocks noChangeAspect="1" noChangeArrowheads="1"/>
            </p:cNvPicPr>
            <p:nvPr/>
          </p:nvPicPr>
          <p:blipFill rotWithShape="1">
            <a:blip r:embed="rId4" cstate="print">
              <a:clrChange>
                <a:clrFrom>
                  <a:srgbClr val="FEFFFF"/>
                </a:clrFrom>
                <a:clrTo>
                  <a:srgbClr val="FEFFFF">
                    <a:alpha val="0"/>
                  </a:srgbClr>
                </a:clrTo>
              </a:clrChange>
              <a:biLevel thresh="25000"/>
            </a:blip>
            <a:srcRect l="49612" t="34407" r="32279" b="22460"/>
            <a:stretch/>
          </p:blipFill>
          <p:spPr bwMode="auto">
            <a:xfrm>
              <a:off x="6156176" y="3412467"/>
              <a:ext cx="1050884" cy="1519708"/>
            </a:xfrm>
            <a:prstGeom prst="rect">
              <a:avLst/>
            </a:prstGeom>
            <a:ln>
              <a:noFill/>
            </a:ln>
            <a:effectLst>
              <a:outerShdw blurRad="76200" dir="18900000" sy="23000" kx="-1200000" algn="bl" rotWithShape="0">
                <a:prstClr val="black">
                  <a:alpha val="20000"/>
                </a:prstClr>
              </a:outerShdw>
            </a:effectLst>
          </p:spPr>
        </p:pic>
        <p:sp>
          <p:nvSpPr>
            <p:cNvPr id="27" name="TextBox 26"/>
            <p:cNvSpPr txBox="1"/>
            <p:nvPr/>
          </p:nvSpPr>
          <p:spPr>
            <a:xfrm>
              <a:off x="5396533" y="49188"/>
              <a:ext cx="4226353" cy="553998"/>
            </a:xfrm>
            <a:prstGeom prst="rect">
              <a:avLst/>
            </a:prstGeom>
            <a:noFill/>
            <a:ln>
              <a:noFill/>
            </a:ln>
          </p:spPr>
          <p:txBody>
            <a:bodyPr wrap="square" rtlCol="0">
              <a:spAutoFit/>
            </a:bodyPr>
            <a:lstStyle/>
            <a:p>
              <a:pPr algn="ctr"/>
              <a:r>
                <a:rPr lang="en-US" sz="3000" dirty="0" smtClean="0">
                  <a:solidFill>
                    <a:schemeClr val="bg1"/>
                  </a:solidFill>
                  <a:latin typeface="Century Gothic" pitchFamily="34" charset="0"/>
                  <a:ea typeface="Tahoma" pitchFamily="34" charset="0"/>
                  <a:cs typeface="Tahoma" pitchFamily="34" charset="0"/>
                </a:rPr>
                <a:t>Output</a:t>
              </a:r>
            </a:p>
          </p:txBody>
        </p:sp>
        <p:sp>
          <p:nvSpPr>
            <p:cNvPr id="28" name="TextBox 27"/>
            <p:cNvSpPr txBox="1"/>
            <p:nvPr/>
          </p:nvSpPr>
          <p:spPr>
            <a:xfrm>
              <a:off x="5119919" y="2002977"/>
              <a:ext cx="936184" cy="1477328"/>
            </a:xfrm>
            <a:prstGeom prst="rect">
              <a:avLst/>
            </a:prstGeom>
            <a:noFill/>
          </p:spPr>
          <p:txBody>
            <a:bodyPr wrap="square" rtlCol="0">
              <a:spAutoFit/>
            </a:bodyPr>
            <a:lstStyle/>
            <a:p>
              <a:r>
                <a:rPr lang="en-US" sz="9000" dirty="0" smtClean="0">
                  <a:solidFill>
                    <a:schemeClr val="bg1"/>
                  </a:solidFill>
                  <a:latin typeface="Century Gothic" pitchFamily="34" charset="0"/>
                </a:rPr>
                <a:t>=</a:t>
              </a:r>
              <a:endParaRPr lang="en-US" sz="9000" dirty="0">
                <a:solidFill>
                  <a:schemeClr val="bg1"/>
                </a:solidFill>
                <a:latin typeface="Century Gothic" pitchFamily="34" charset="0"/>
              </a:endParaRPr>
            </a:p>
          </p:txBody>
        </p:sp>
      </p:grpSp>
      <p:grpSp>
        <p:nvGrpSpPr>
          <p:cNvPr id="29" name="Group 28"/>
          <p:cNvGrpSpPr/>
          <p:nvPr/>
        </p:nvGrpSpPr>
        <p:grpSpPr>
          <a:xfrm>
            <a:off x="99761" y="1131479"/>
            <a:ext cx="4899435" cy="5346993"/>
            <a:chOff x="38079" y="0"/>
            <a:chExt cx="4899435" cy="5346993"/>
          </a:xfrm>
        </p:grpSpPr>
        <p:grpSp>
          <p:nvGrpSpPr>
            <p:cNvPr id="30" name="Group 29"/>
            <p:cNvGrpSpPr/>
            <p:nvPr/>
          </p:nvGrpSpPr>
          <p:grpSpPr>
            <a:xfrm>
              <a:off x="113066" y="0"/>
              <a:ext cx="4824448" cy="5346993"/>
              <a:chOff x="113066" y="0"/>
              <a:chExt cx="4824448" cy="5346993"/>
            </a:xfrm>
          </p:grpSpPr>
          <p:sp>
            <p:nvSpPr>
              <p:cNvPr id="32" name="TextBox 31"/>
              <p:cNvSpPr txBox="1"/>
              <p:nvPr/>
            </p:nvSpPr>
            <p:spPr>
              <a:xfrm>
                <a:off x="113066" y="0"/>
                <a:ext cx="4226353" cy="553998"/>
              </a:xfrm>
              <a:prstGeom prst="rect">
                <a:avLst/>
              </a:prstGeom>
              <a:noFill/>
              <a:ln>
                <a:noFill/>
              </a:ln>
            </p:spPr>
            <p:txBody>
              <a:bodyPr wrap="square" rtlCol="0">
                <a:spAutoFit/>
              </a:bodyPr>
              <a:lstStyle/>
              <a:p>
                <a:pPr algn="ctr"/>
                <a:r>
                  <a:rPr lang="en-US" sz="3000" dirty="0" smtClean="0">
                    <a:solidFill>
                      <a:schemeClr val="bg1"/>
                    </a:solidFill>
                    <a:latin typeface="Century Gothic" pitchFamily="34" charset="0"/>
                    <a:ea typeface="Tahoma" pitchFamily="34" charset="0"/>
                    <a:cs typeface="Tahoma" pitchFamily="34" charset="0"/>
                  </a:rPr>
                  <a:t>Model Projections</a:t>
                </a:r>
              </a:p>
            </p:txBody>
          </p:sp>
          <p:grpSp>
            <p:nvGrpSpPr>
              <p:cNvPr id="33" name="Group 32"/>
              <p:cNvGrpSpPr/>
              <p:nvPr/>
            </p:nvGrpSpPr>
            <p:grpSpPr>
              <a:xfrm>
                <a:off x="3478992" y="450488"/>
                <a:ext cx="1458522" cy="1384504"/>
                <a:chOff x="3707904" y="680908"/>
                <a:chExt cx="2020073" cy="1729876"/>
              </a:xfrm>
            </p:grpSpPr>
            <p:pic>
              <p:nvPicPr>
                <p:cNvPr id="63" name="Picture 62"/>
                <p:cNvPicPr>
                  <a:picLocks noChangeAspect="1"/>
                </p:cNvPicPr>
                <p:nvPr/>
              </p:nvPicPr>
              <p:blipFill>
                <a:blip r:embed="rId5"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4503841" y="680908"/>
                  <a:ext cx="1224136" cy="1729876"/>
                </a:xfrm>
                <a:prstGeom prst="rect">
                  <a:avLst/>
                </a:prstGeom>
                <a:ln>
                  <a:noFill/>
                </a:ln>
                <a:effectLst>
                  <a:outerShdw blurRad="292100" dist="139700" dir="2700000" algn="tl" rotWithShape="0">
                    <a:srgbClr val="333333">
                      <a:alpha val="65000"/>
                    </a:srgbClr>
                  </a:outerShdw>
                </a:effectLst>
              </p:spPr>
            </p:pic>
            <p:pic>
              <p:nvPicPr>
                <p:cNvPr id="64" name="Picture 3" descr="F:\PhD\Images\BENELUXGreen.tif"/>
                <p:cNvPicPr>
                  <a:picLocks noChangeAspect="1" noChangeArrowheads="1"/>
                </p:cNvPicPr>
                <p:nvPr/>
              </p:nvPicPr>
              <p:blipFill>
                <a:blip r:embed="rId6" cstate="print">
                  <a:clrChange>
                    <a:clrFrom>
                      <a:srgbClr val="F0F0F0"/>
                    </a:clrFrom>
                    <a:clrTo>
                      <a:srgbClr val="F0F0F0">
                        <a:alpha val="0"/>
                      </a:srgbClr>
                    </a:clrTo>
                  </a:clrChange>
                </a:blip>
                <a:srcRect l="22026" t="25076" r="17403" b="23874"/>
                <a:stretch>
                  <a:fillRect/>
                </a:stretch>
              </p:blipFill>
              <p:spPr bwMode="auto">
                <a:xfrm>
                  <a:off x="3707904" y="919801"/>
                  <a:ext cx="1097224" cy="1488311"/>
                </a:xfrm>
                <a:prstGeom prst="rect">
                  <a:avLst/>
                </a:prstGeom>
                <a:ln>
                  <a:noFill/>
                </a:ln>
                <a:effectLst>
                  <a:outerShdw blurRad="292100" dist="139700" dir="2700000" algn="tl" rotWithShape="0">
                    <a:srgbClr val="333333">
                      <a:alpha val="65000"/>
                    </a:srgbClr>
                  </a:outerShdw>
                </a:effectLst>
              </p:spPr>
            </p:pic>
          </p:grpSp>
          <p:grpSp>
            <p:nvGrpSpPr>
              <p:cNvPr id="34" name="Group 33"/>
              <p:cNvGrpSpPr/>
              <p:nvPr/>
            </p:nvGrpSpPr>
            <p:grpSpPr>
              <a:xfrm>
                <a:off x="3436099" y="1811779"/>
                <a:ext cx="1458522" cy="1384504"/>
                <a:chOff x="3707904" y="680908"/>
                <a:chExt cx="2020073" cy="1729876"/>
              </a:xfrm>
            </p:grpSpPr>
            <p:pic>
              <p:nvPicPr>
                <p:cNvPr id="61" name="Picture 60"/>
                <p:cNvPicPr>
                  <a:picLocks noChangeAspect="1"/>
                </p:cNvPicPr>
                <p:nvPr/>
              </p:nvPicPr>
              <p:blipFill>
                <a:blip r:embed="rId5"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4503841" y="680908"/>
                  <a:ext cx="1224136" cy="1729876"/>
                </a:xfrm>
                <a:prstGeom prst="rect">
                  <a:avLst/>
                </a:prstGeom>
                <a:ln>
                  <a:noFill/>
                </a:ln>
                <a:effectLst>
                  <a:outerShdw blurRad="292100" dist="139700" dir="2700000" algn="tl" rotWithShape="0">
                    <a:srgbClr val="333333">
                      <a:alpha val="65000"/>
                    </a:srgbClr>
                  </a:outerShdw>
                </a:effectLst>
              </p:spPr>
            </p:pic>
            <p:pic>
              <p:nvPicPr>
                <p:cNvPr id="62" name="Picture 3" descr="F:\PhD\Images\BENELUXGreen.tif"/>
                <p:cNvPicPr>
                  <a:picLocks noChangeAspect="1" noChangeArrowheads="1"/>
                </p:cNvPicPr>
                <p:nvPr/>
              </p:nvPicPr>
              <p:blipFill>
                <a:blip r:embed="rId6" cstate="print">
                  <a:clrChange>
                    <a:clrFrom>
                      <a:srgbClr val="F0F0F0"/>
                    </a:clrFrom>
                    <a:clrTo>
                      <a:srgbClr val="F0F0F0">
                        <a:alpha val="0"/>
                      </a:srgbClr>
                    </a:clrTo>
                  </a:clrChange>
                </a:blip>
                <a:srcRect l="22026" t="25076" r="17403" b="23874"/>
                <a:stretch>
                  <a:fillRect/>
                </a:stretch>
              </p:blipFill>
              <p:spPr bwMode="auto">
                <a:xfrm>
                  <a:off x="3707904" y="919801"/>
                  <a:ext cx="1097224" cy="1488311"/>
                </a:xfrm>
                <a:prstGeom prst="rect">
                  <a:avLst/>
                </a:prstGeom>
                <a:ln>
                  <a:noFill/>
                </a:ln>
                <a:effectLst>
                  <a:outerShdw blurRad="292100" dist="139700" dir="2700000" algn="tl" rotWithShape="0">
                    <a:srgbClr val="333333">
                      <a:alpha val="65000"/>
                    </a:srgbClr>
                  </a:outerShdw>
                </a:effectLst>
              </p:spPr>
            </p:pic>
          </p:grpSp>
          <p:grpSp>
            <p:nvGrpSpPr>
              <p:cNvPr id="35" name="Group 34"/>
              <p:cNvGrpSpPr/>
              <p:nvPr/>
            </p:nvGrpSpPr>
            <p:grpSpPr>
              <a:xfrm>
                <a:off x="2749731" y="3063184"/>
                <a:ext cx="1458522" cy="1384504"/>
                <a:chOff x="3707904" y="680908"/>
                <a:chExt cx="2020073" cy="1729876"/>
              </a:xfrm>
            </p:grpSpPr>
            <p:pic>
              <p:nvPicPr>
                <p:cNvPr id="59" name="Picture 58"/>
                <p:cNvPicPr>
                  <a:picLocks noChangeAspect="1"/>
                </p:cNvPicPr>
                <p:nvPr/>
              </p:nvPicPr>
              <p:blipFill>
                <a:blip r:embed="rId5"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4503841" y="680908"/>
                  <a:ext cx="1224136" cy="1729876"/>
                </a:xfrm>
                <a:prstGeom prst="rect">
                  <a:avLst/>
                </a:prstGeom>
                <a:ln>
                  <a:noFill/>
                </a:ln>
                <a:effectLst>
                  <a:outerShdw blurRad="292100" dist="139700" dir="2700000" algn="tl" rotWithShape="0">
                    <a:srgbClr val="333333">
                      <a:alpha val="65000"/>
                    </a:srgbClr>
                  </a:outerShdw>
                </a:effectLst>
              </p:spPr>
            </p:pic>
            <p:pic>
              <p:nvPicPr>
                <p:cNvPr id="60" name="Picture 3" descr="F:\PhD\Images\BENELUXGreen.tif"/>
                <p:cNvPicPr>
                  <a:picLocks noChangeAspect="1" noChangeArrowheads="1"/>
                </p:cNvPicPr>
                <p:nvPr/>
              </p:nvPicPr>
              <p:blipFill>
                <a:blip r:embed="rId6" cstate="print">
                  <a:clrChange>
                    <a:clrFrom>
                      <a:srgbClr val="F0F0F0"/>
                    </a:clrFrom>
                    <a:clrTo>
                      <a:srgbClr val="F0F0F0">
                        <a:alpha val="0"/>
                      </a:srgbClr>
                    </a:clrTo>
                  </a:clrChange>
                </a:blip>
                <a:srcRect l="22026" t="25076" r="17403" b="23874"/>
                <a:stretch>
                  <a:fillRect/>
                </a:stretch>
              </p:blipFill>
              <p:spPr bwMode="auto">
                <a:xfrm>
                  <a:off x="3707904" y="919801"/>
                  <a:ext cx="1097224" cy="1488311"/>
                </a:xfrm>
                <a:prstGeom prst="rect">
                  <a:avLst/>
                </a:prstGeom>
                <a:ln>
                  <a:noFill/>
                </a:ln>
                <a:effectLst>
                  <a:outerShdw blurRad="292100" dist="139700" dir="2700000" algn="tl" rotWithShape="0">
                    <a:srgbClr val="333333">
                      <a:alpha val="65000"/>
                    </a:srgbClr>
                  </a:outerShdw>
                </a:effectLst>
              </p:spPr>
            </p:pic>
          </p:grpSp>
          <p:grpSp>
            <p:nvGrpSpPr>
              <p:cNvPr id="36" name="Group 35"/>
              <p:cNvGrpSpPr/>
              <p:nvPr/>
            </p:nvGrpSpPr>
            <p:grpSpPr>
              <a:xfrm>
                <a:off x="1115616" y="3962489"/>
                <a:ext cx="1458522" cy="1384504"/>
                <a:chOff x="3707904" y="680908"/>
                <a:chExt cx="2020073" cy="1729876"/>
              </a:xfrm>
            </p:grpSpPr>
            <p:pic>
              <p:nvPicPr>
                <p:cNvPr id="57" name="Picture 56"/>
                <p:cNvPicPr>
                  <a:picLocks noChangeAspect="1"/>
                </p:cNvPicPr>
                <p:nvPr/>
              </p:nvPicPr>
              <p:blipFill>
                <a:blip r:embed="rId5"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4503841" y="680908"/>
                  <a:ext cx="1224136" cy="1729876"/>
                </a:xfrm>
                <a:prstGeom prst="rect">
                  <a:avLst/>
                </a:prstGeom>
                <a:ln>
                  <a:noFill/>
                </a:ln>
                <a:effectLst>
                  <a:outerShdw blurRad="292100" dist="139700" dir="2700000" algn="tl" rotWithShape="0">
                    <a:srgbClr val="333333">
                      <a:alpha val="65000"/>
                    </a:srgbClr>
                  </a:outerShdw>
                </a:effectLst>
              </p:spPr>
            </p:pic>
            <p:pic>
              <p:nvPicPr>
                <p:cNvPr id="58" name="Picture 3" descr="F:\PhD\Images\BENELUXGreen.tif"/>
                <p:cNvPicPr>
                  <a:picLocks noChangeAspect="1" noChangeArrowheads="1"/>
                </p:cNvPicPr>
                <p:nvPr/>
              </p:nvPicPr>
              <p:blipFill>
                <a:blip r:embed="rId6" cstate="print">
                  <a:clrChange>
                    <a:clrFrom>
                      <a:srgbClr val="F0F0F0"/>
                    </a:clrFrom>
                    <a:clrTo>
                      <a:srgbClr val="F0F0F0">
                        <a:alpha val="0"/>
                      </a:srgbClr>
                    </a:clrTo>
                  </a:clrChange>
                </a:blip>
                <a:srcRect l="22026" t="25076" r="17403" b="23874"/>
                <a:stretch>
                  <a:fillRect/>
                </a:stretch>
              </p:blipFill>
              <p:spPr bwMode="auto">
                <a:xfrm>
                  <a:off x="3707904" y="919801"/>
                  <a:ext cx="1097224" cy="1488311"/>
                </a:xfrm>
                <a:prstGeom prst="rect">
                  <a:avLst/>
                </a:prstGeom>
                <a:ln>
                  <a:noFill/>
                </a:ln>
                <a:effectLst>
                  <a:outerShdw blurRad="292100" dist="139700" dir="2700000" algn="tl" rotWithShape="0">
                    <a:srgbClr val="333333">
                      <a:alpha val="65000"/>
                    </a:srgbClr>
                  </a:outerShdw>
                </a:effectLst>
              </p:spPr>
            </p:pic>
          </p:grpSp>
          <p:sp>
            <p:nvSpPr>
              <p:cNvPr id="37" name="TextBox 36"/>
              <p:cNvSpPr txBox="1"/>
              <p:nvPr/>
            </p:nvSpPr>
            <p:spPr>
              <a:xfrm>
                <a:off x="1541826" y="762147"/>
                <a:ext cx="717677" cy="369332"/>
              </a:xfrm>
              <a:prstGeom prst="rect">
                <a:avLst/>
              </a:prstGeom>
              <a:noFill/>
            </p:spPr>
            <p:txBody>
              <a:bodyPr wrap="square" rtlCol="0">
                <a:spAutoFit/>
              </a:bodyPr>
              <a:lstStyle/>
              <a:p>
                <a:r>
                  <a:rPr lang="en-US" dirty="0" smtClean="0">
                    <a:solidFill>
                      <a:schemeClr val="bg1"/>
                    </a:solidFill>
                    <a:latin typeface="Century Gothic" pitchFamily="34" charset="0"/>
                  </a:rPr>
                  <a:t>2000</a:t>
                </a:r>
                <a:endParaRPr lang="en-US" dirty="0">
                  <a:solidFill>
                    <a:schemeClr val="bg1"/>
                  </a:solidFill>
                  <a:latin typeface="Century Gothic" pitchFamily="34" charset="0"/>
                </a:endParaRPr>
              </a:p>
            </p:txBody>
          </p:sp>
          <p:sp>
            <p:nvSpPr>
              <p:cNvPr id="38" name="TextBox 37"/>
              <p:cNvSpPr txBox="1"/>
              <p:nvPr/>
            </p:nvSpPr>
            <p:spPr>
              <a:xfrm rot="676337">
                <a:off x="1295341" y="1719014"/>
                <a:ext cx="2255262" cy="338554"/>
              </a:xfrm>
              <a:prstGeom prst="rect">
                <a:avLst/>
              </a:prstGeom>
              <a:noFill/>
            </p:spPr>
            <p:txBody>
              <a:bodyPr wrap="square" rtlCol="0">
                <a:spAutoFit/>
              </a:bodyPr>
              <a:lstStyle/>
              <a:p>
                <a:r>
                  <a:rPr lang="en-US" sz="1600" dirty="0" smtClean="0">
                    <a:solidFill>
                      <a:schemeClr val="bg1"/>
                    </a:solidFill>
                    <a:latin typeface="Century Gothic" pitchFamily="34" charset="0"/>
                  </a:rPr>
                  <a:t>BAMBU (2050 + 2100)</a:t>
                </a:r>
                <a:endParaRPr lang="en-US" sz="1600" dirty="0">
                  <a:solidFill>
                    <a:schemeClr val="bg1"/>
                  </a:solidFill>
                  <a:latin typeface="Century Gothic" pitchFamily="34" charset="0"/>
                </a:endParaRPr>
              </a:p>
            </p:txBody>
          </p:sp>
          <p:sp>
            <p:nvSpPr>
              <p:cNvPr id="39" name="TextBox 38"/>
              <p:cNvSpPr txBox="1"/>
              <p:nvPr/>
            </p:nvSpPr>
            <p:spPr>
              <a:xfrm rot="1833203">
                <a:off x="1245476" y="2639899"/>
                <a:ext cx="2255262" cy="338554"/>
              </a:xfrm>
              <a:prstGeom prst="rect">
                <a:avLst/>
              </a:prstGeom>
              <a:noFill/>
            </p:spPr>
            <p:txBody>
              <a:bodyPr wrap="square" rtlCol="0">
                <a:spAutoFit/>
              </a:bodyPr>
              <a:lstStyle/>
              <a:p>
                <a:r>
                  <a:rPr lang="en-US" sz="1600" dirty="0" smtClean="0">
                    <a:solidFill>
                      <a:schemeClr val="bg1"/>
                    </a:solidFill>
                    <a:latin typeface="Century Gothic" pitchFamily="34" charset="0"/>
                  </a:rPr>
                  <a:t>GRAS (2050 + 2100)</a:t>
                </a:r>
                <a:endParaRPr lang="en-US" sz="1600" dirty="0">
                  <a:solidFill>
                    <a:schemeClr val="bg1"/>
                  </a:solidFill>
                  <a:latin typeface="Century Gothic" pitchFamily="34" charset="0"/>
                </a:endParaRPr>
              </a:p>
            </p:txBody>
          </p:sp>
          <p:sp>
            <p:nvSpPr>
              <p:cNvPr id="40" name="TextBox 39"/>
              <p:cNvSpPr txBox="1"/>
              <p:nvPr/>
            </p:nvSpPr>
            <p:spPr>
              <a:xfrm rot="3694310">
                <a:off x="371648" y="3212178"/>
                <a:ext cx="2255262" cy="338554"/>
              </a:xfrm>
              <a:prstGeom prst="rect">
                <a:avLst/>
              </a:prstGeom>
              <a:noFill/>
            </p:spPr>
            <p:txBody>
              <a:bodyPr wrap="square" rtlCol="0">
                <a:spAutoFit/>
              </a:bodyPr>
              <a:lstStyle/>
              <a:p>
                <a:r>
                  <a:rPr lang="en-US" sz="1600" dirty="0" smtClean="0">
                    <a:solidFill>
                      <a:schemeClr val="bg1"/>
                    </a:solidFill>
                    <a:latin typeface="Century Gothic" pitchFamily="34" charset="0"/>
                  </a:rPr>
                  <a:t>SEDG (2050 + 2100)</a:t>
                </a:r>
                <a:endParaRPr lang="en-US" sz="1600" dirty="0">
                  <a:solidFill>
                    <a:schemeClr val="bg1"/>
                  </a:solidFill>
                  <a:latin typeface="Century Gothic" pitchFamily="34" charset="0"/>
                </a:endParaRPr>
              </a:p>
            </p:txBody>
          </p:sp>
          <p:grpSp>
            <p:nvGrpSpPr>
              <p:cNvPr id="41" name="Group 40"/>
              <p:cNvGrpSpPr/>
              <p:nvPr/>
            </p:nvGrpSpPr>
            <p:grpSpPr>
              <a:xfrm>
                <a:off x="1413245" y="1142740"/>
                <a:ext cx="1732592" cy="177856"/>
                <a:chOff x="4894621" y="3577580"/>
                <a:chExt cx="1333563" cy="144016"/>
              </a:xfrm>
            </p:grpSpPr>
            <p:cxnSp>
              <p:nvCxnSpPr>
                <p:cNvPr id="54" name="Straight Arrow Connector 53"/>
                <p:cNvCxnSpPr/>
                <p:nvPr/>
              </p:nvCxnSpPr>
              <p:spPr>
                <a:xfrm>
                  <a:off x="4894621" y="3577580"/>
                  <a:ext cx="1333563"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4894621" y="3649588"/>
                  <a:ext cx="1333563"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894621" y="3721596"/>
                  <a:ext cx="1333563"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rot="768231">
                <a:off x="1342394" y="2065818"/>
                <a:ext cx="1732592" cy="177856"/>
                <a:chOff x="4894621" y="3577580"/>
                <a:chExt cx="1333563" cy="144016"/>
              </a:xfrm>
            </p:grpSpPr>
            <p:cxnSp>
              <p:nvCxnSpPr>
                <p:cNvPr id="51" name="Straight Arrow Connector 50"/>
                <p:cNvCxnSpPr/>
                <p:nvPr/>
              </p:nvCxnSpPr>
              <p:spPr>
                <a:xfrm>
                  <a:off x="4894621" y="3577580"/>
                  <a:ext cx="1333563"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4894621" y="3649588"/>
                  <a:ext cx="1333563"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894621" y="3721596"/>
                  <a:ext cx="1333563"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rot="1939027">
                <a:off x="1244273" y="2860412"/>
                <a:ext cx="1732592" cy="177856"/>
                <a:chOff x="4894621" y="3577580"/>
                <a:chExt cx="1333563" cy="144016"/>
              </a:xfrm>
            </p:grpSpPr>
            <p:cxnSp>
              <p:nvCxnSpPr>
                <p:cNvPr id="48" name="Straight Arrow Connector 47"/>
                <p:cNvCxnSpPr/>
                <p:nvPr/>
              </p:nvCxnSpPr>
              <p:spPr>
                <a:xfrm>
                  <a:off x="4894621" y="3577580"/>
                  <a:ext cx="1333563"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4894621" y="3649588"/>
                  <a:ext cx="1333563"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4894621" y="3721596"/>
                  <a:ext cx="1333563"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rot="3726538">
                <a:off x="306336" y="3295349"/>
                <a:ext cx="1732592" cy="177856"/>
                <a:chOff x="4894621" y="3577580"/>
                <a:chExt cx="1333563" cy="144016"/>
              </a:xfrm>
            </p:grpSpPr>
            <p:cxnSp>
              <p:nvCxnSpPr>
                <p:cNvPr id="45" name="Straight Arrow Connector 44"/>
                <p:cNvCxnSpPr/>
                <p:nvPr/>
              </p:nvCxnSpPr>
              <p:spPr>
                <a:xfrm>
                  <a:off x="4894621" y="3577580"/>
                  <a:ext cx="1333563"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894621" y="3649588"/>
                  <a:ext cx="1333563"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894621" y="3721596"/>
                  <a:ext cx="1333563"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grpSp>
        </p:grpSp>
        <p:pic>
          <p:nvPicPr>
            <p:cNvPr id="31" name="Picture 2"/>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t="9900"/>
            <a:stretch/>
          </p:blipFill>
          <p:spPr bwMode="auto">
            <a:xfrm>
              <a:off x="38079" y="985292"/>
              <a:ext cx="1306147" cy="147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5" name="Picture 3"/>
          <p:cNvPicPr>
            <a:picLocks noChangeAspect="1" noChangeArrowheads="1"/>
          </p:cNvPicPr>
          <p:nvPr/>
        </p:nvPicPr>
        <p:blipFill rotWithShape="1">
          <a:blip r:embed="rId4" cstate="print">
            <a:clrChange>
              <a:clrFrom>
                <a:srgbClr val="FEFFFF"/>
              </a:clrFrom>
              <a:clrTo>
                <a:srgbClr val="FEFFFF">
                  <a:alpha val="0"/>
                </a:srgbClr>
              </a:clrTo>
            </a:clrChange>
            <a:biLevel thresh="25000"/>
          </a:blip>
          <a:srcRect l="49612" t="34407" r="32279" b="22460"/>
          <a:stretch/>
        </p:blipFill>
        <p:spPr bwMode="auto">
          <a:xfrm>
            <a:off x="6876256" y="4588925"/>
            <a:ext cx="1050884" cy="1519708"/>
          </a:xfrm>
          <a:prstGeom prst="rect">
            <a:avLst/>
          </a:prstGeom>
          <a:ln>
            <a:noFill/>
          </a:ln>
          <a:effectLst>
            <a:outerShdw blurRad="76200" dir="18900000" sy="23000" kx="-1200000" algn="bl" rotWithShape="0">
              <a:prstClr val="black">
                <a:alpha val="20000"/>
              </a:prstClr>
            </a:outerShdw>
          </a:effectLst>
        </p:spPr>
      </p:pic>
      <p:pic>
        <p:nvPicPr>
          <p:cNvPr id="66" name="Picture 3"/>
          <p:cNvPicPr>
            <a:picLocks noChangeAspect="1" noChangeArrowheads="1"/>
          </p:cNvPicPr>
          <p:nvPr/>
        </p:nvPicPr>
        <p:blipFill rotWithShape="1">
          <a:blip r:embed="rId4" cstate="print">
            <a:clrChange>
              <a:clrFrom>
                <a:srgbClr val="FEFFFF"/>
              </a:clrFrom>
              <a:clrTo>
                <a:srgbClr val="FEFFFF">
                  <a:alpha val="0"/>
                </a:srgbClr>
              </a:clrTo>
            </a:clrChange>
            <a:biLevel thresh="25000"/>
          </a:blip>
          <a:srcRect l="49612" t="34407" r="32279" b="22460"/>
          <a:stretch/>
        </p:blipFill>
        <p:spPr bwMode="auto">
          <a:xfrm>
            <a:off x="7521860" y="4619099"/>
            <a:ext cx="1050884" cy="1519708"/>
          </a:xfrm>
          <a:prstGeom prst="rect">
            <a:avLst/>
          </a:prstGeom>
          <a:ln>
            <a:noFill/>
          </a:ln>
          <a:effectLst>
            <a:outerShdw blurRad="76200" dir="18900000" sy="23000" kx="-1200000" algn="bl" rotWithShape="0">
              <a:prstClr val="black">
                <a:alpha val="20000"/>
              </a:prstClr>
            </a:outerShdw>
          </a:effectLst>
        </p:spPr>
      </p:pic>
      <p:sp>
        <p:nvSpPr>
          <p:cNvPr id="67" name="TextBox 66"/>
          <p:cNvSpPr txBox="1"/>
          <p:nvPr/>
        </p:nvSpPr>
        <p:spPr>
          <a:xfrm>
            <a:off x="386592" y="40432"/>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SDM - Projecting</a:t>
            </a:r>
            <a:endParaRPr lang="en-US" sz="4000" i="1" dirty="0">
              <a:solidFill>
                <a:schemeClr val="bg1"/>
              </a:solidFill>
              <a:latin typeface="Century Gothic" pitchFamily="34" charset="0"/>
            </a:endParaRPr>
          </a:p>
        </p:txBody>
      </p:sp>
    </p:spTree>
    <p:extLst>
      <p:ext uri="{BB962C8B-B14F-4D97-AF65-F5344CB8AC3E}">
        <p14:creationId xmlns:p14="http://schemas.microsoft.com/office/powerpoint/2010/main" val="1394379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31640" y="0"/>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Measurements</a:t>
            </a:r>
            <a:endParaRPr lang="en-US" sz="4000" i="1" dirty="0">
              <a:solidFill>
                <a:schemeClr val="bg1"/>
              </a:solidFill>
              <a:latin typeface="Century Gothic" pitchFamily="34" charset="0"/>
            </a:endParaRPr>
          </a:p>
        </p:txBody>
      </p:sp>
      <p:sp>
        <p:nvSpPr>
          <p:cNvPr id="2" name="TextBox 1"/>
          <p:cNvSpPr txBox="1"/>
          <p:nvPr/>
        </p:nvSpPr>
        <p:spPr>
          <a:xfrm>
            <a:off x="456481" y="1052736"/>
            <a:ext cx="7272808" cy="6401753"/>
          </a:xfrm>
          <a:prstGeom prst="rect">
            <a:avLst/>
          </a:prstGeom>
          <a:noFill/>
        </p:spPr>
        <p:txBody>
          <a:bodyPr wrap="square" rtlCol="0">
            <a:spAutoFit/>
          </a:bodyPr>
          <a:lstStyle/>
          <a:p>
            <a:pPr marL="457200" indent="-457200">
              <a:buFont typeface="Arial" pitchFamily="34" charset="0"/>
              <a:buChar char="•"/>
            </a:pPr>
            <a:r>
              <a:rPr lang="en-US" sz="2600" dirty="0" smtClean="0">
                <a:solidFill>
                  <a:schemeClr val="bg1"/>
                </a:solidFill>
                <a:latin typeface="Century Gothic" pitchFamily="34" charset="0"/>
              </a:rPr>
              <a:t>Range change</a:t>
            </a:r>
          </a:p>
          <a:p>
            <a:pPr marL="457200" indent="-457200">
              <a:buFont typeface="Arial" pitchFamily="34" charset="0"/>
              <a:buChar char="•"/>
            </a:pPr>
            <a:endParaRPr lang="en-US" sz="2600" dirty="0">
              <a:solidFill>
                <a:schemeClr val="bg1"/>
              </a:solidFill>
              <a:latin typeface="Century Gothic" pitchFamily="34" charset="0"/>
            </a:endParaRPr>
          </a:p>
          <a:p>
            <a:pPr marL="457200" indent="-457200">
              <a:buFont typeface="Arial" pitchFamily="34" charset="0"/>
              <a:buChar char="•"/>
            </a:pPr>
            <a:r>
              <a:rPr lang="en-US" sz="2600" dirty="0" smtClean="0">
                <a:solidFill>
                  <a:schemeClr val="bg1"/>
                </a:solidFill>
                <a:latin typeface="Century Gothic" pitchFamily="34" charset="0"/>
              </a:rPr>
              <a:t>Extinction</a:t>
            </a:r>
          </a:p>
          <a:p>
            <a:pPr marL="457200" indent="-457200">
              <a:buFont typeface="Arial" pitchFamily="34" charset="0"/>
              <a:buChar char="•"/>
            </a:pPr>
            <a:endParaRPr lang="en-US" sz="2600" dirty="0">
              <a:solidFill>
                <a:schemeClr val="bg1"/>
              </a:solidFill>
              <a:latin typeface="Century Gothic" pitchFamily="34" charset="0"/>
            </a:endParaRPr>
          </a:p>
          <a:p>
            <a:pPr marL="457200" indent="-457200">
              <a:buFont typeface="Arial" pitchFamily="34" charset="0"/>
              <a:buChar char="•"/>
            </a:pPr>
            <a:r>
              <a:rPr lang="en-US" sz="2600" dirty="0" smtClean="0">
                <a:solidFill>
                  <a:schemeClr val="bg1"/>
                </a:solidFill>
                <a:latin typeface="Century Gothic" pitchFamily="34" charset="0"/>
              </a:rPr>
              <a:t>Shift in Suitable Habitat</a:t>
            </a:r>
          </a:p>
          <a:p>
            <a:pPr marL="457200" indent="-457200">
              <a:buFont typeface="Arial" pitchFamily="34" charset="0"/>
              <a:buChar char="•"/>
            </a:pPr>
            <a:endParaRPr lang="en-US" sz="2600" dirty="0">
              <a:solidFill>
                <a:schemeClr val="bg1"/>
              </a:solidFill>
              <a:latin typeface="Century Gothic" pitchFamily="34" charset="0"/>
            </a:endParaRPr>
          </a:p>
          <a:p>
            <a:pPr marL="457200" indent="-457200">
              <a:buFont typeface="Arial" pitchFamily="34" charset="0"/>
              <a:buChar char="•"/>
            </a:pPr>
            <a:r>
              <a:rPr lang="en-US" sz="2600" dirty="0" smtClean="0">
                <a:solidFill>
                  <a:schemeClr val="bg1"/>
                </a:solidFill>
                <a:latin typeface="Century Gothic" pitchFamily="34" charset="0"/>
              </a:rPr>
              <a:t>Latitudinal and Longitudinal Shifts</a:t>
            </a:r>
          </a:p>
          <a:p>
            <a:pPr marL="457200" indent="-457200">
              <a:buFont typeface="Arial" pitchFamily="34" charset="0"/>
              <a:buChar char="•"/>
            </a:pPr>
            <a:endParaRPr lang="en-US" sz="2600" dirty="0">
              <a:solidFill>
                <a:schemeClr val="bg1"/>
              </a:solidFill>
              <a:latin typeface="Century Gothic" pitchFamily="34" charset="0"/>
            </a:endParaRPr>
          </a:p>
          <a:p>
            <a:pPr marL="457200" indent="-457200">
              <a:buFont typeface="Arial" pitchFamily="34" charset="0"/>
              <a:buChar char="•"/>
            </a:pPr>
            <a:r>
              <a:rPr lang="en-US" sz="2600" dirty="0" smtClean="0">
                <a:solidFill>
                  <a:schemeClr val="bg1"/>
                </a:solidFill>
                <a:latin typeface="Century Gothic" pitchFamily="34" charset="0"/>
              </a:rPr>
              <a:t>Species richness change</a:t>
            </a:r>
          </a:p>
          <a:p>
            <a:pPr marL="457200" indent="-457200">
              <a:buFont typeface="Arial" pitchFamily="34" charset="0"/>
              <a:buChar char="•"/>
            </a:pPr>
            <a:endParaRPr lang="en-US" sz="2600" dirty="0">
              <a:solidFill>
                <a:schemeClr val="bg1"/>
              </a:solidFill>
              <a:latin typeface="Century Gothic" pitchFamily="34" charset="0"/>
            </a:endParaRPr>
          </a:p>
          <a:p>
            <a:pPr marL="457200" indent="-457200">
              <a:buFont typeface="Arial" pitchFamily="34" charset="0"/>
              <a:buChar char="•"/>
            </a:pPr>
            <a:r>
              <a:rPr lang="en-US" sz="2600" dirty="0" smtClean="0">
                <a:solidFill>
                  <a:schemeClr val="bg1"/>
                </a:solidFill>
                <a:latin typeface="Century Gothic" pitchFamily="34" charset="0"/>
              </a:rPr>
              <a:t>Community composition</a:t>
            </a:r>
          </a:p>
          <a:p>
            <a:pPr marL="457200" indent="-457200">
              <a:buFont typeface="Arial" pitchFamily="34" charset="0"/>
              <a:buChar char="•"/>
            </a:pPr>
            <a:endParaRPr lang="en-US" sz="2600" dirty="0">
              <a:solidFill>
                <a:schemeClr val="bg1"/>
              </a:solidFill>
              <a:latin typeface="Century Gothic" pitchFamily="34" charset="0"/>
            </a:endParaRPr>
          </a:p>
          <a:p>
            <a:pPr marL="457200" indent="-457200">
              <a:buFont typeface="Arial" pitchFamily="34" charset="0"/>
              <a:buChar char="•"/>
            </a:pPr>
            <a:r>
              <a:rPr lang="en-US" sz="2600" dirty="0" smtClean="0">
                <a:solidFill>
                  <a:schemeClr val="bg1"/>
                </a:solidFill>
                <a:latin typeface="Century Gothic" pitchFamily="34" charset="0"/>
              </a:rPr>
              <a:t>Conservation status (IUCN)</a:t>
            </a:r>
          </a:p>
          <a:p>
            <a:endParaRPr lang="en-US" dirty="0"/>
          </a:p>
          <a:p>
            <a:endParaRPr lang="en-US" dirty="0" smtClean="0"/>
          </a:p>
          <a:p>
            <a:endParaRPr lang="en-US" dirty="0"/>
          </a:p>
          <a:p>
            <a:endParaRPr lang="en-US" dirty="0"/>
          </a:p>
        </p:txBody>
      </p:sp>
      <p:pic>
        <p:nvPicPr>
          <p:cNvPr id="8193" name="Picture 1"/>
          <p:cNvPicPr>
            <a:picLocks noChangeAspect="1" noChangeArrowheads="1"/>
          </p:cNvPicPr>
          <p:nvPr/>
        </p:nvPicPr>
        <p:blipFill rotWithShape="1">
          <a:blip r:embed="rId4" cstate="print">
            <a:clrChange>
              <a:clrFrom>
                <a:srgbClr val="FEFFFF"/>
              </a:clrFrom>
              <a:clrTo>
                <a:srgbClr val="FEFFFF">
                  <a:alpha val="0"/>
                </a:srgbClr>
              </a:clrTo>
            </a:clrChange>
            <a:extLst>
              <a:ext uri="{28A0092B-C50C-407E-A947-70E740481C1C}">
                <a14:useLocalDpi xmlns:a14="http://schemas.microsoft.com/office/drawing/2010/main" val="0"/>
              </a:ext>
            </a:extLst>
          </a:blip>
          <a:srcRect l="45904" t="12883" r="14691" b="4069"/>
          <a:stretch/>
        </p:blipFill>
        <p:spPr bwMode="auto">
          <a:xfrm>
            <a:off x="6791325" y="908719"/>
            <a:ext cx="2352675" cy="2777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rotWithShape="1">
          <a:blip r:embed="rId5" cstate="print">
            <a:clrChange>
              <a:clrFrom>
                <a:srgbClr val="FEFFFF"/>
              </a:clrFrom>
              <a:clrTo>
                <a:srgbClr val="FEFFFF">
                  <a:alpha val="0"/>
                </a:srgbClr>
              </a:clrTo>
            </a:clrChange>
            <a:extLst>
              <a:ext uri="{28A0092B-C50C-407E-A947-70E740481C1C}">
                <a14:useLocalDpi xmlns:a14="http://schemas.microsoft.com/office/drawing/2010/main" val="0"/>
              </a:ext>
            </a:extLst>
          </a:blip>
          <a:srcRect l="48499" t="12531" r="13770" b="4876"/>
          <a:stretch/>
        </p:blipFill>
        <p:spPr bwMode="auto">
          <a:xfrm>
            <a:off x="6588224" y="3768920"/>
            <a:ext cx="2129513" cy="2611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31068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19672" y="980728"/>
            <a:ext cx="6511713" cy="1323439"/>
          </a:xfrm>
          <a:prstGeom prst="rect">
            <a:avLst/>
          </a:prstGeom>
        </p:spPr>
        <p:txBody>
          <a:bodyPr wrap="square">
            <a:spAutoFit/>
          </a:bodyPr>
          <a:lstStyle/>
          <a:p>
            <a:r>
              <a:rPr lang="en-US" sz="4000" dirty="0">
                <a:solidFill>
                  <a:schemeClr val="bg1"/>
                </a:solidFill>
                <a:latin typeface="Century Gothic" pitchFamily="34" charset="0"/>
              </a:rPr>
              <a:t>“all models are wrong, but some are useful”</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2726927"/>
            <a:ext cx="2335249" cy="32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220072" y="6088940"/>
            <a:ext cx="4104455" cy="584775"/>
          </a:xfrm>
          <a:prstGeom prst="rect">
            <a:avLst/>
          </a:prstGeom>
        </p:spPr>
        <p:txBody>
          <a:bodyPr wrap="square">
            <a:spAutoFit/>
          </a:bodyPr>
          <a:lstStyle/>
          <a:p>
            <a:r>
              <a:rPr lang="en-US" sz="3200" dirty="0" smtClean="0">
                <a:solidFill>
                  <a:schemeClr val="bg1"/>
                </a:solidFill>
                <a:latin typeface="Century Gothic" pitchFamily="34" charset="0"/>
              </a:rPr>
              <a:t>- George </a:t>
            </a:r>
            <a:r>
              <a:rPr lang="en-US" sz="3200" dirty="0">
                <a:solidFill>
                  <a:schemeClr val="bg1"/>
                </a:solidFill>
                <a:latin typeface="Century Gothic" pitchFamily="34" charset="0"/>
              </a:rPr>
              <a:t>E. P. Box</a:t>
            </a:r>
          </a:p>
        </p:txBody>
      </p:sp>
    </p:spTree>
    <p:extLst>
      <p:ext uri="{BB962C8B-B14F-4D97-AF65-F5344CB8AC3E}">
        <p14:creationId xmlns:p14="http://schemas.microsoft.com/office/powerpoint/2010/main" val="3485782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24634"/>
            <a:ext cx="8805259" cy="861774"/>
          </a:xfrm>
          <a:prstGeom prst="rect">
            <a:avLst/>
          </a:prstGeom>
          <a:noFill/>
        </p:spPr>
        <p:txBody>
          <a:bodyPr wrap="square" rtlCol="0">
            <a:spAutoFit/>
          </a:bodyPr>
          <a:lstStyle/>
          <a:p>
            <a:pPr algn="ctr"/>
            <a:r>
              <a:rPr lang="en-US" sz="5000" dirty="0">
                <a:solidFill>
                  <a:schemeClr val="bg1"/>
                </a:solidFill>
                <a:latin typeface="Century Gothic" pitchFamily="34" charset="0"/>
              </a:rPr>
              <a:t>U</a:t>
            </a:r>
            <a:r>
              <a:rPr lang="en-US" sz="5000" dirty="0" smtClean="0">
                <a:solidFill>
                  <a:schemeClr val="bg1"/>
                </a:solidFill>
                <a:latin typeface="Century Gothic" pitchFamily="34" charset="0"/>
              </a:rPr>
              <a:t>ncertainty</a:t>
            </a:r>
            <a:endParaRPr lang="en-US" sz="4000" i="1" dirty="0">
              <a:solidFill>
                <a:schemeClr val="bg1"/>
              </a:solidFill>
              <a:latin typeface="Century Gothic" pitchFamily="34" charset="0"/>
            </a:endParaRPr>
          </a:p>
        </p:txBody>
      </p:sp>
      <p:sp>
        <p:nvSpPr>
          <p:cNvPr id="2" name="TextBox 1"/>
          <p:cNvSpPr txBox="1"/>
          <p:nvPr/>
        </p:nvSpPr>
        <p:spPr>
          <a:xfrm>
            <a:off x="196605" y="1295672"/>
            <a:ext cx="6264696" cy="4708981"/>
          </a:xfrm>
          <a:prstGeom prst="rect">
            <a:avLst/>
          </a:prstGeom>
          <a:noFill/>
        </p:spPr>
        <p:txBody>
          <a:bodyPr wrap="square" rtlCol="0">
            <a:spAutoFit/>
          </a:bodyPr>
          <a:lstStyle/>
          <a:p>
            <a:pPr marL="285750" indent="-285750">
              <a:buFont typeface="Arial" pitchFamily="34" charset="0"/>
              <a:buChar char="•"/>
            </a:pPr>
            <a:r>
              <a:rPr lang="en-US" sz="2800" dirty="0" smtClean="0">
                <a:solidFill>
                  <a:schemeClr val="bg1"/>
                </a:solidFill>
                <a:latin typeface="Century Gothic" pitchFamily="34" charset="0"/>
              </a:rPr>
              <a:t>Collection records</a:t>
            </a:r>
          </a:p>
          <a:p>
            <a:pPr marL="742950" lvl="1" indent="-285750">
              <a:buFont typeface="Arial" pitchFamily="34" charset="0"/>
              <a:buChar char="•"/>
            </a:pPr>
            <a:r>
              <a:rPr lang="en-US" sz="2400" dirty="0" smtClean="0">
                <a:solidFill>
                  <a:schemeClr val="bg1"/>
                </a:solidFill>
                <a:latin typeface="Century Gothic" pitchFamily="34" charset="0"/>
              </a:rPr>
              <a:t>Sample size</a:t>
            </a:r>
          </a:p>
          <a:p>
            <a:pPr marL="742950" lvl="1" indent="-285750">
              <a:buFont typeface="Arial" pitchFamily="34" charset="0"/>
              <a:buChar char="•"/>
            </a:pPr>
            <a:r>
              <a:rPr lang="en-US" sz="2400" dirty="0" smtClean="0">
                <a:solidFill>
                  <a:schemeClr val="bg1"/>
                </a:solidFill>
                <a:latin typeface="Century Gothic" pitchFamily="34" charset="0"/>
              </a:rPr>
              <a:t>Range size</a:t>
            </a:r>
          </a:p>
          <a:p>
            <a:pPr marL="742950" lvl="1" indent="-285750">
              <a:buFont typeface="Arial" pitchFamily="34" charset="0"/>
              <a:buChar char="•"/>
            </a:pPr>
            <a:endParaRPr lang="en-US" sz="2400" dirty="0" smtClean="0">
              <a:solidFill>
                <a:schemeClr val="bg1"/>
              </a:solidFill>
              <a:latin typeface="Century Gothic" pitchFamily="34" charset="0"/>
            </a:endParaRPr>
          </a:p>
          <a:p>
            <a:pPr marL="285750" indent="-285750">
              <a:buFont typeface="Arial" pitchFamily="34" charset="0"/>
              <a:buChar char="•"/>
            </a:pPr>
            <a:r>
              <a:rPr lang="en-US" sz="2800" dirty="0">
                <a:solidFill>
                  <a:schemeClr val="bg1"/>
                </a:solidFill>
                <a:latin typeface="Century Gothic" pitchFamily="34" charset="0"/>
              </a:rPr>
              <a:t>Covariates</a:t>
            </a:r>
          </a:p>
          <a:p>
            <a:pPr marL="742950" lvl="1" indent="-285750">
              <a:buFont typeface="Arial" pitchFamily="34" charset="0"/>
              <a:buChar char="•"/>
            </a:pPr>
            <a:r>
              <a:rPr lang="en-US" sz="2400" dirty="0">
                <a:solidFill>
                  <a:schemeClr val="bg1"/>
                </a:solidFill>
                <a:latin typeface="Century Gothic" pitchFamily="34" charset="0"/>
              </a:rPr>
              <a:t>Different climate models</a:t>
            </a:r>
          </a:p>
          <a:p>
            <a:pPr marL="742950" lvl="1" indent="-285750">
              <a:buFont typeface="Arial" pitchFamily="34" charset="0"/>
              <a:buChar char="•"/>
            </a:pPr>
            <a:r>
              <a:rPr lang="en-US" sz="2400" dirty="0">
                <a:solidFill>
                  <a:schemeClr val="bg1"/>
                </a:solidFill>
                <a:latin typeface="Century Gothic" pitchFamily="34" charset="0"/>
              </a:rPr>
              <a:t>Covariate selection</a:t>
            </a:r>
          </a:p>
          <a:p>
            <a:pPr marL="285750" indent="-285750">
              <a:buFont typeface="Arial" pitchFamily="34" charset="0"/>
              <a:buChar char="•"/>
            </a:pPr>
            <a:endParaRPr lang="en-US" sz="2400" dirty="0" smtClean="0">
              <a:solidFill>
                <a:schemeClr val="bg1"/>
              </a:solidFill>
              <a:latin typeface="Century Gothic" pitchFamily="34" charset="0"/>
            </a:endParaRPr>
          </a:p>
          <a:p>
            <a:pPr marL="285750" indent="-285750">
              <a:buFont typeface="Arial" pitchFamily="34" charset="0"/>
              <a:buChar char="•"/>
            </a:pPr>
            <a:r>
              <a:rPr lang="en-US" sz="2800" dirty="0" smtClean="0">
                <a:solidFill>
                  <a:schemeClr val="bg1"/>
                </a:solidFill>
                <a:latin typeface="Century Gothic" pitchFamily="34" charset="0"/>
              </a:rPr>
              <a:t>Model</a:t>
            </a:r>
          </a:p>
          <a:p>
            <a:pPr marL="742950" lvl="1" indent="-285750">
              <a:buFont typeface="Arial" pitchFamily="34" charset="0"/>
              <a:buChar char="•"/>
            </a:pPr>
            <a:r>
              <a:rPr lang="en-US" sz="2400" dirty="0" smtClean="0">
                <a:solidFill>
                  <a:schemeClr val="bg1"/>
                </a:solidFill>
                <a:latin typeface="Century Gothic" pitchFamily="34" charset="0"/>
              </a:rPr>
              <a:t>Algorithm</a:t>
            </a:r>
          </a:p>
          <a:p>
            <a:pPr marL="742950" lvl="1" indent="-285750">
              <a:buFont typeface="Arial" pitchFamily="34" charset="0"/>
              <a:buChar char="•"/>
            </a:pPr>
            <a:r>
              <a:rPr lang="en-US" sz="2400" dirty="0" smtClean="0">
                <a:solidFill>
                  <a:schemeClr val="bg1"/>
                </a:solidFill>
                <a:latin typeface="Century Gothic" pitchFamily="34" charset="0"/>
              </a:rPr>
              <a:t>Parameter selection</a:t>
            </a:r>
          </a:p>
          <a:p>
            <a:pPr marL="742950" lvl="1" indent="-285750">
              <a:buFont typeface="Arial" pitchFamily="34" charset="0"/>
              <a:buChar char="•"/>
            </a:pPr>
            <a:endParaRPr lang="en-US" sz="2400" dirty="0">
              <a:solidFill>
                <a:schemeClr val="bg1"/>
              </a:solidFill>
              <a:latin typeface="Century Gothic" pitchFamily="34" charset="0"/>
            </a:endParaRPr>
          </a:p>
        </p:txBody>
      </p:sp>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032" y="1884509"/>
            <a:ext cx="4039503" cy="35313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7386082" y="5567481"/>
            <a:ext cx="1513453" cy="369332"/>
          </a:xfrm>
          <a:prstGeom prst="rect">
            <a:avLst/>
          </a:prstGeom>
          <a:noFill/>
        </p:spPr>
        <p:txBody>
          <a:bodyPr wrap="square" rtlCol="0">
            <a:spAutoFit/>
          </a:bodyPr>
          <a:lstStyle/>
          <a:p>
            <a:r>
              <a:rPr lang="en-US" dirty="0" smtClean="0">
                <a:solidFill>
                  <a:schemeClr val="bg1"/>
                </a:solidFill>
                <a:latin typeface="Century Gothic" pitchFamily="34" charset="0"/>
              </a:rPr>
              <a:t>IPCC, 2013</a:t>
            </a:r>
            <a:endParaRPr lang="en-US" dirty="0">
              <a:solidFill>
                <a:schemeClr val="bg1"/>
              </a:solidFill>
              <a:latin typeface="Century Gothic" pitchFamily="34" charset="0"/>
            </a:endParaRPr>
          </a:p>
        </p:txBody>
      </p:sp>
    </p:spTree>
    <p:extLst>
      <p:ext uri="{BB962C8B-B14F-4D97-AF65-F5344CB8AC3E}">
        <p14:creationId xmlns:p14="http://schemas.microsoft.com/office/powerpoint/2010/main" val="42738751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81784"/>
            <a:ext cx="8805259" cy="861774"/>
          </a:xfrm>
          <a:prstGeom prst="rect">
            <a:avLst/>
          </a:prstGeom>
          <a:noFill/>
        </p:spPr>
        <p:txBody>
          <a:bodyPr wrap="square" rtlCol="0">
            <a:spAutoFit/>
          </a:bodyPr>
          <a:lstStyle/>
          <a:p>
            <a:pPr algn="ctr"/>
            <a:r>
              <a:rPr lang="en-US" sz="5000" dirty="0">
                <a:solidFill>
                  <a:schemeClr val="bg1"/>
                </a:solidFill>
                <a:latin typeface="Century Gothic" pitchFamily="34" charset="0"/>
              </a:rPr>
              <a:t>U</a:t>
            </a:r>
            <a:r>
              <a:rPr lang="en-US" sz="5000" dirty="0" smtClean="0">
                <a:solidFill>
                  <a:schemeClr val="bg1"/>
                </a:solidFill>
                <a:latin typeface="Century Gothic" pitchFamily="34" charset="0"/>
              </a:rPr>
              <a:t>ncertainty</a:t>
            </a:r>
            <a:endParaRPr lang="en-US" sz="4000" i="1" dirty="0">
              <a:solidFill>
                <a:schemeClr val="bg1"/>
              </a:solidFill>
              <a:latin typeface="Century Gothic" pitchFamily="34" charset="0"/>
            </a:endParaRPr>
          </a:p>
        </p:txBody>
      </p:sp>
      <p:sp>
        <p:nvSpPr>
          <p:cNvPr id="6" name="TextBox 5"/>
          <p:cNvSpPr txBox="1"/>
          <p:nvPr/>
        </p:nvSpPr>
        <p:spPr>
          <a:xfrm>
            <a:off x="755576" y="6212943"/>
            <a:ext cx="8136904" cy="646331"/>
          </a:xfrm>
          <a:prstGeom prst="rect">
            <a:avLst/>
          </a:prstGeom>
          <a:noFill/>
        </p:spPr>
        <p:txBody>
          <a:bodyPr wrap="square" rtlCol="0">
            <a:spAutoFit/>
          </a:bodyPr>
          <a:lstStyle/>
          <a:p>
            <a:r>
              <a:rPr lang="en-US" dirty="0" err="1" smtClean="0">
                <a:solidFill>
                  <a:schemeClr val="bg1"/>
                </a:solidFill>
                <a:latin typeface="Century Gothic" pitchFamily="34" charset="0"/>
              </a:rPr>
              <a:t>Araujo</a:t>
            </a:r>
            <a:r>
              <a:rPr lang="en-US" dirty="0" smtClean="0">
                <a:solidFill>
                  <a:schemeClr val="bg1"/>
                </a:solidFill>
                <a:latin typeface="Century Gothic" pitchFamily="34" charset="0"/>
              </a:rPr>
              <a:t> </a:t>
            </a:r>
            <a:r>
              <a:rPr lang="en-US" i="1" dirty="0" smtClean="0">
                <a:solidFill>
                  <a:schemeClr val="bg1"/>
                </a:solidFill>
                <a:latin typeface="Century Gothic" pitchFamily="34" charset="0"/>
              </a:rPr>
              <a:t>et al., </a:t>
            </a:r>
            <a:r>
              <a:rPr lang="en-US" dirty="0" smtClean="0">
                <a:solidFill>
                  <a:schemeClr val="bg1"/>
                </a:solidFill>
                <a:latin typeface="Century Gothic" pitchFamily="34" charset="0"/>
              </a:rPr>
              <a:t>2006</a:t>
            </a:r>
            <a:r>
              <a:rPr lang="en-US" i="1" dirty="0" smtClean="0">
                <a:solidFill>
                  <a:schemeClr val="bg1"/>
                </a:solidFill>
                <a:latin typeface="Century Gothic" pitchFamily="34" charset="0"/>
              </a:rPr>
              <a:t> </a:t>
            </a:r>
            <a:r>
              <a:rPr lang="en-US" dirty="0">
                <a:solidFill>
                  <a:schemeClr val="bg1"/>
                </a:solidFill>
                <a:latin typeface="Century Gothic" pitchFamily="34" charset="0"/>
              </a:rPr>
              <a:t>- Reducing uncertainty in projections of extinction risk from climate </a:t>
            </a:r>
            <a:r>
              <a:rPr lang="en-US" dirty="0" smtClean="0">
                <a:solidFill>
                  <a:schemeClr val="bg1"/>
                </a:solidFill>
                <a:latin typeface="Century Gothic" pitchFamily="34" charset="0"/>
              </a:rPr>
              <a:t>change </a:t>
            </a:r>
            <a:r>
              <a:rPr lang="en-US" i="1" dirty="0" smtClean="0">
                <a:solidFill>
                  <a:schemeClr val="bg1"/>
                </a:solidFill>
                <a:latin typeface="Century Gothic" pitchFamily="34" charset="0"/>
              </a:rPr>
              <a:t>- </a:t>
            </a:r>
            <a:r>
              <a:rPr lang="en-US" dirty="0" smtClean="0">
                <a:solidFill>
                  <a:schemeClr val="bg1"/>
                </a:solidFill>
                <a:latin typeface="Century Gothic" pitchFamily="34" charset="0"/>
              </a:rPr>
              <a:t>TREE</a:t>
            </a:r>
            <a:endParaRPr lang="en-US" dirty="0">
              <a:solidFill>
                <a:schemeClr val="bg1"/>
              </a:solidFill>
              <a:latin typeface="Century Gothic" pitchFamily="34" charset="0"/>
            </a:endParaRPr>
          </a:p>
        </p:txBody>
      </p:sp>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5655" y="1157468"/>
            <a:ext cx="6224725" cy="49747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042783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31237" y="726541"/>
            <a:ext cx="6048672" cy="4154984"/>
          </a:xfrm>
          <a:prstGeom prst="rect">
            <a:avLst/>
          </a:prstGeom>
          <a:noFill/>
        </p:spPr>
        <p:txBody>
          <a:bodyPr wrap="square" rtlCol="0">
            <a:spAutoFit/>
          </a:bodyPr>
          <a:lstStyle/>
          <a:p>
            <a:r>
              <a:rPr lang="en-US" sz="2400" dirty="0" smtClean="0">
                <a:solidFill>
                  <a:schemeClr val="bg1"/>
                </a:solidFill>
                <a:latin typeface="Century Gothic" pitchFamily="34" charset="0"/>
              </a:rPr>
              <a:t>“The </a:t>
            </a:r>
            <a:r>
              <a:rPr lang="en-US" sz="2400" dirty="0">
                <a:solidFill>
                  <a:schemeClr val="bg1"/>
                </a:solidFill>
                <a:latin typeface="Century Gothic" pitchFamily="34" charset="0"/>
              </a:rPr>
              <a:t>costs of being wrong can be </a:t>
            </a:r>
            <a:r>
              <a:rPr lang="en-US" sz="2400" dirty="0" smtClean="0">
                <a:solidFill>
                  <a:schemeClr val="bg1"/>
                </a:solidFill>
                <a:latin typeface="Century Gothic" pitchFamily="34" charset="0"/>
              </a:rPr>
              <a:t>high”</a:t>
            </a:r>
          </a:p>
          <a:p>
            <a:endParaRPr lang="en-US" sz="2400" dirty="0">
              <a:solidFill>
                <a:schemeClr val="bg1"/>
              </a:solidFill>
              <a:latin typeface="Century Gothic" pitchFamily="34" charset="0"/>
            </a:endParaRPr>
          </a:p>
          <a:p>
            <a:endParaRPr lang="en-US" sz="2400" dirty="0" smtClean="0">
              <a:solidFill>
                <a:schemeClr val="bg1"/>
              </a:solidFill>
              <a:latin typeface="Century Gothic" pitchFamily="34" charset="0"/>
            </a:endParaRPr>
          </a:p>
          <a:p>
            <a:pPr marL="342900" indent="-342900">
              <a:buFont typeface="Arial" pitchFamily="34" charset="0"/>
              <a:buChar char="•"/>
            </a:pPr>
            <a:r>
              <a:rPr lang="en-US" sz="2400" dirty="0" smtClean="0">
                <a:solidFill>
                  <a:schemeClr val="bg1"/>
                </a:solidFill>
                <a:latin typeface="Century Gothic" pitchFamily="34" charset="0"/>
              </a:rPr>
              <a:t>False positives and False negatives</a:t>
            </a:r>
          </a:p>
          <a:p>
            <a:pPr marL="342900" indent="-342900">
              <a:buFont typeface="Arial" pitchFamily="34" charset="0"/>
              <a:buChar char="•"/>
            </a:pPr>
            <a:endParaRPr lang="en-US" sz="2400" dirty="0">
              <a:solidFill>
                <a:schemeClr val="bg1"/>
              </a:solidFill>
              <a:latin typeface="Century Gothic" pitchFamily="34" charset="0"/>
            </a:endParaRPr>
          </a:p>
          <a:p>
            <a:pPr marL="342900" indent="-342900">
              <a:buFont typeface="Arial" pitchFamily="34" charset="0"/>
              <a:buChar char="•"/>
            </a:pPr>
            <a:r>
              <a:rPr lang="en-US" sz="2400" dirty="0">
                <a:solidFill>
                  <a:schemeClr val="bg1"/>
                </a:solidFill>
                <a:latin typeface="Century Gothic" pitchFamily="34" charset="0"/>
              </a:rPr>
              <a:t>Use many </a:t>
            </a:r>
            <a:r>
              <a:rPr lang="en-US" sz="2400" dirty="0" smtClean="0">
                <a:solidFill>
                  <a:schemeClr val="bg1"/>
                </a:solidFill>
                <a:latin typeface="Century Gothic" pitchFamily="34" charset="0"/>
              </a:rPr>
              <a:t>forecasts/models</a:t>
            </a:r>
          </a:p>
          <a:p>
            <a:pPr marL="342900" indent="-342900">
              <a:buFont typeface="Arial" pitchFamily="34" charset="0"/>
              <a:buChar char="•"/>
            </a:pPr>
            <a:endParaRPr lang="en-US" sz="2400" dirty="0">
              <a:solidFill>
                <a:schemeClr val="bg1"/>
              </a:solidFill>
              <a:latin typeface="Century Gothic" pitchFamily="34" charset="0"/>
            </a:endParaRPr>
          </a:p>
          <a:p>
            <a:pPr marL="342900" indent="-342900">
              <a:buFont typeface="Arial" pitchFamily="34" charset="0"/>
              <a:buChar char="•"/>
            </a:pPr>
            <a:r>
              <a:rPr lang="en-US" sz="2400" dirty="0" smtClean="0">
                <a:solidFill>
                  <a:schemeClr val="bg1"/>
                </a:solidFill>
                <a:latin typeface="Century Gothic" pitchFamily="34" charset="0"/>
              </a:rPr>
              <a:t>Bounded forecasting (many)</a:t>
            </a:r>
          </a:p>
          <a:p>
            <a:pPr marL="342900" indent="-342900">
              <a:buFont typeface="Arial" pitchFamily="34" charset="0"/>
              <a:buChar char="•"/>
            </a:pPr>
            <a:endParaRPr lang="en-US" sz="2400" dirty="0">
              <a:solidFill>
                <a:schemeClr val="bg1"/>
              </a:solidFill>
              <a:latin typeface="Century Gothic" pitchFamily="34" charset="0"/>
            </a:endParaRPr>
          </a:p>
          <a:p>
            <a:pPr marL="342900" indent="-342900">
              <a:buFont typeface="Arial" pitchFamily="34" charset="0"/>
              <a:buChar char="•"/>
            </a:pPr>
            <a:r>
              <a:rPr lang="en-US" sz="2400" dirty="0" smtClean="0">
                <a:solidFill>
                  <a:schemeClr val="bg1"/>
                </a:solidFill>
                <a:latin typeface="Century Gothic" pitchFamily="34" charset="0"/>
              </a:rPr>
              <a:t>Ensemble forecasting (one)</a:t>
            </a:r>
            <a:endParaRPr lang="en-US" sz="2400" dirty="0">
              <a:solidFill>
                <a:schemeClr val="bg1"/>
              </a:solidFill>
              <a:latin typeface="Century Gothic" pitchFamily="34" charset="0"/>
            </a:endParaRPr>
          </a:p>
          <a:p>
            <a:pPr marL="342900" indent="-342900">
              <a:buFont typeface="Arial" pitchFamily="34" charset="0"/>
              <a:buChar char="•"/>
            </a:pPr>
            <a:endParaRPr lang="en-US" sz="2400" dirty="0">
              <a:solidFill>
                <a:schemeClr val="bg1"/>
              </a:solidFill>
              <a:latin typeface="Century Gothic" pitchFamily="34" charset="0"/>
            </a:endParaRPr>
          </a:p>
        </p:txBody>
      </p:sp>
      <p:pic>
        <p:nvPicPr>
          <p:cNvPr id="9" name="Picture 7" descr="Image result for ensemble model"/>
          <p:cNvPicPr>
            <a:picLocks noChangeAspect="1" noChangeArrowheads="1"/>
          </p:cNvPicPr>
          <p:nvPr/>
        </p:nvPicPr>
        <p:blipFill rotWithShape="1">
          <a:blip r:embed="rId4">
            <a:extLst>
              <a:ext uri="{28A0092B-C50C-407E-A947-70E740481C1C}">
                <a14:useLocalDpi xmlns:a14="http://schemas.microsoft.com/office/drawing/2010/main" val="0"/>
              </a:ext>
            </a:extLst>
          </a:blip>
          <a:srcRect l="12101" t="26928" r="4701" b="16366"/>
          <a:stretch/>
        </p:blipFill>
        <p:spPr bwMode="auto">
          <a:xfrm>
            <a:off x="3009925" y="2954697"/>
            <a:ext cx="6120680" cy="3610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0792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81784"/>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Evaluation</a:t>
            </a:r>
            <a:endParaRPr lang="en-US" sz="5000" dirty="0">
              <a:solidFill>
                <a:schemeClr val="bg1"/>
              </a:solidFill>
              <a:latin typeface="Century Gothic" pitchFamily="34" charset="0"/>
            </a:endParaRPr>
          </a:p>
        </p:txBody>
      </p:sp>
      <p:sp>
        <p:nvSpPr>
          <p:cNvPr id="2" name="TextBox 1"/>
          <p:cNvSpPr txBox="1"/>
          <p:nvPr/>
        </p:nvSpPr>
        <p:spPr>
          <a:xfrm>
            <a:off x="319946" y="1137295"/>
            <a:ext cx="8105462" cy="2031325"/>
          </a:xfrm>
          <a:prstGeom prst="rect">
            <a:avLst/>
          </a:prstGeom>
          <a:noFill/>
        </p:spPr>
        <p:txBody>
          <a:bodyPr wrap="square" rtlCol="0">
            <a:spAutoFit/>
          </a:bodyPr>
          <a:lstStyle/>
          <a:p>
            <a:pPr marL="285750" indent="-285750">
              <a:spcBef>
                <a:spcPts val="600"/>
              </a:spcBef>
              <a:spcAft>
                <a:spcPts val="600"/>
              </a:spcAft>
              <a:buFont typeface="Arial" pitchFamily="34" charset="0"/>
              <a:buChar char="•"/>
            </a:pPr>
            <a:r>
              <a:rPr lang="en-US" sz="2400" dirty="0" smtClean="0">
                <a:solidFill>
                  <a:schemeClr val="bg1"/>
                </a:solidFill>
                <a:latin typeface="Century Gothic" pitchFamily="34" charset="0"/>
              </a:rPr>
              <a:t>Field testing</a:t>
            </a:r>
          </a:p>
          <a:p>
            <a:pPr marL="285750" indent="-285750">
              <a:spcBef>
                <a:spcPts val="600"/>
              </a:spcBef>
              <a:spcAft>
                <a:spcPts val="600"/>
              </a:spcAft>
              <a:buFont typeface="Arial" pitchFamily="34" charset="0"/>
              <a:buChar char="•"/>
            </a:pPr>
            <a:r>
              <a:rPr lang="en-US" sz="2400" dirty="0" smtClean="0">
                <a:solidFill>
                  <a:schemeClr val="bg1"/>
                </a:solidFill>
                <a:latin typeface="Century Gothic" pitchFamily="34" charset="0"/>
              </a:rPr>
              <a:t>Back-casting</a:t>
            </a:r>
          </a:p>
          <a:p>
            <a:pPr marL="285750" indent="-285750">
              <a:spcBef>
                <a:spcPts val="600"/>
              </a:spcBef>
              <a:spcAft>
                <a:spcPts val="600"/>
              </a:spcAft>
              <a:buFont typeface="Arial" pitchFamily="34" charset="0"/>
              <a:buChar char="•"/>
            </a:pPr>
            <a:r>
              <a:rPr lang="en-US" sz="2400" dirty="0" smtClean="0">
                <a:solidFill>
                  <a:schemeClr val="bg1"/>
                </a:solidFill>
                <a:latin typeface="Century Gothic" pitchFamily="34" charset="0"/>
              </a:rPr>
              <a:t>Testing datasets – bootstrapping - AUC</a:t>
            </a:r>
          </a:p>
          <a:p>
            <a:pPr marL="285750" indent="-285750">
              <a:spcBef>
                <a:spcPts val="600"/>
              </a:spcBef>
              <a:spcAft>
                <a:spcPts val="600"/>
              </a:spcAft>
              <a:buFont typeface="Arial" pitchFamily="34" charset="0"/>
              <a:buChar char="•"/>
            </a:pPr>
            <a:r>
              <a:rPr lang="en-US" sz="2400" dirty="0" smtClean="0">
                <a:solidFill>
                  <a:schemeClr val="bg1"/>
                </a:solidFill>
                <a:latin typeface="Century Gothic" pitchFamily="34" charset="0"/>
              </a:rPr>
              <a:t>Null model – difference from random</a:t>
            </a:r>
            <a:endParaRPr lang="en-US" sz="2400" dirty="0">
              <a:solidFill>
                <a:schemeClr val="bg1"/>
              </a:solidFill>
              <a:latin typeface="Century Gothic" pitchFamily="34" charset="0"/>
            </a:endParaRPr>
          </a:p>
        </p:txBody>
      </p:sp>
      <p:pic>
        <p:nvPicPr>
          <p:cNvPr id="7177" name="Picture 9" descr="Image resul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284984"/>
            <a:ext cx="40005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nter image description he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3259832"/>
            <a:ext cx="3986221" cy="3014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6830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81784"/>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Application</a:t>
            </a:r>
            <a:endParaRPr lang="en-US" sz="4000" i="1" dirty="0">
              <a:solidFill>
                <a:schemeClr val="bg1"/>
              </a:solidFill>
              <a:latin typeface="Century Gothic" pitchFamily="34" charset="0"/>
            </a:endParaRPr>
          </a:p>
        </p:txBody>
      </p:sp>
      <p:sp>
        <p:nvSpPr>
          <p:cNvPr id="2" name="TextBox 1"/>
          <p:cNvSpPr txBox="1"/>
          <p:nvPr/>
        </p:nvSpPr>
        <p:spPr>
          <a:xfrm>
            <a:off x="107504" y="958900"/>
            <a:ext cx="5751462" cy="830997"/>
          </a:xfrm>
          <a:prstGeom prst="rect">
            <a:avLst/>
          </a:prstGeom>
          <a:noFill/>
        </p:spPr>
        <p:txBody>
          <a:bodyPr wrap="square" rtlCol="0">
            <a:spAutoFit/>
          </a:bodyPr>
          <a:lstStyle/>
          <a:p>
            <a:pPr marL="342900" indent="-342900">
              <a:buFont typeface="Arial" pitchFamily="34" charset="0"/>
              <a:buChar char="•"/>
            </a:pPr>
            <a:r>
              <a:rPr lang="en-US" sz="2400" dirty="0" smtClean="0">
                <a:solidFill>
                  <a:schemeClr val="bg1"/>
                </a:solidFill>
                <a:latin typeface="Century Gothic" pitchFamily="34" charset="0"/>
              </a:rPr>
              <a:t>Agriculture</a:t>
            </a:r>
          </a:p>
          <a:p>
            <a:pPr marL="800100" lvl="1" indent="-342900">
              <a:buFont typeface="Arial" pitchFamily="34" charset="0"/>
              <a:buChar char="•"/>
            </a:pPr>
            <a:r>
              <a:rPr lang="en-US" sz="2400" dirty="0" smtClean="0">
                <a:solidFill>
                  <a:schemeClr val="bg1"/>
                </a:solidFill>
                <a:latin typeface="Century Gothic" pitchFamily="34" charset="0"/>
              </a:rPr>
              <a:t>Crop management</a:t>
            </a:r>
            <a:endParaRPr lang="en-US" sz="2400" dirty="0">
              <a:solidFill>
                <a:schemeClr val="bg1"/>
              </a:solidFill>
              <a:latin typeface="Century Gothic" pitchFamily="34" charset="0"/>
            </a:endParaRPr>
          </a:p>
        </p:txBody>
      </p:sp>
      <p:pic>
        <p:nvPicPr>
          <p:cNvPr id="1741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32656"/>
          <a:stretch/>
        </p:blipFill>
        <p:spPr bwMode="auto">
          <a:xfrm>
            <a:off x="160360" y="1992046"/>
            <a:ext cx="3832550" cy="3856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3496" y="2110754"/>
            <a:ext cx="4953000" cy="361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67544" y="5934670"/>
            <a:ext cx="8280920" cy="923330"/>
          </a:xfrm>
          <a:prstGeom prst="rect">
            <a:avLst/>
          </a:prstGeom>
          <a:noFill/>
        </p:spPr>
        <p:txBody>
          <a:bodyPr wrap="square" rtlCol="0">
            <a:spAutoFit/>
          </a:bodyPr>
          <a:lstStyle/>
          <a:p>
            <a:r>
              <a:rPr lang="en-US" dirty="0" err="1" smtClean="0">
                <a:solidFill>
                  <a:schemeClr val="bg1"/>
                </a:solidFill>
                <a:latin typeface="Century Gothic" pitchFamily="34" charset="0"/>
              </a:rPr>
              <a:t>Polce</a:t>
            </a:r>
            <a:r>
              <a:rPr lang="en-US" dirty="0" smtClean="0">
                <a:solidFill>
                  <a:schemeClr val="bg1"/>
                </a:solidFill>
                <a:latin typeface="Century Gothic" pitchFamily="34" charset="0"/>
              </a:rPr>
              <a:t> </a:t>
            </a:r>
            <a:r>
              <a:rPr lang="en-US" i="1" dirty="0" smtClean="0">
                <a:solidFill>
                  <a:schemeClr val="bg1"/>
                </a:solidFill>
                <a:latin typeface="Century Gothic" pitchFamily="34" charset="0"/>
              </a:rPr>
              <a:t>et al., </a:t>
            </a:r>
            <a:r>
              <a:rPr lang="en-US" dirty="0" smtClean="0">
                <a:solidFill>
                  <a:schemeClr val="bg1"/>
                </a:solidFill>
                <a:latin typeface="Century Gothic" pitchFamily="34" charset="0"/>
              </a:rPr>
              <a:t>2</a:t>
            </a:r>
            <a:r>
              <a:rPr lang="en-US" dirty="0">
                <a:solidFill>
                  <a:schemeClr val="bg1"/>
                </a:solidFill>
                <a:latin typeface="Century Gothic" pitchFamily="34" charset="0"/>
              </a:rPr>
              <a:t>014 - Climate-driven spatial mismatches between British orchards and their pollinators: Increased risks of pollination deficits </a:t>
            </a:r>
            <a:r>
              <a:rPr lang="en-US" dirty="0" smtClean="0">
                <a:solidFill>
                  <a:schemeClr val="bg1"/>
                </a:solidFill>
                <a:latin typeface="Century Gothic" pitchFamily="34" charset="0"/>
              </a:rPr>
              <a:t> - </a:t>
            </a:r>
            <a:r>
              <a:rPr lang="en-US" dirty="0">
                <a:solidFill>
                  <a:schemeClr val="bg1"/>
                </a:solidFill>
                <a:latin typeface="Century Gothic" pitchFamily="34" charset="0"/>
              </a:rPr>
              <a:t>Global Change Biology</a:t>
            </a:r>
          </a:p>
        </p:txBody>
      </p:sp>
    </p:spTree>
    <p:extLst>
      <p:ext uri="{BB962C8B-B14F-4D97-AF65-F5344CB8AC3E}">
        <p14:creationId xmlns:p14="http://schemas.microsoft.com/office/powerpoint/2010/main" val="15796173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3568" y="2132856"/>
            <a:ext cx="7920880" cy="1631216"/>
          </a:xfrm>
          <a:prstGeom prst="rect">
            <a:avLst/>
          </a:prstGeom>
          <a:noFill/>
        </p:spPr>
        <p:txBody>
          <a:bodyPr wrap="square" rtlCol="0">
            <a:spAutoFit/>
          </a:bodyPr>
          <a:lstStyle/>
          <a:p>
            <a:pPr algn="ctr"/>
            <a:r>
              <a:rPr lang="en-US" sz="5000" dirty="0" smtClean="0">
                <a:solidFill>
                  <a:schemeClr val="bg1"/>
                </a:solidFill>
                <a:latin typeface="Century Gothic" pitchFamily="34" charset="0"/>
              </a:rPr>
              <a:t>Why forecast species distributions?</a:t>
            </a:r>
            <a:endParaRPr lang="en-US" sz="4000" i="1" dirty="0">
              <a:solidFill>
                <a:schemeClr val="bg1"/>
              </a:solidFill>
              <a:latin typeface="Century Gothic" pitchFamily="34" charset="0"/>
            </a:endParaRPr>
          </a:p>
        </p:txBody>
      </p:sp>
    </p:spTree>
    <p:extLst>
      <p:ext uri="{BB962C8B-B14F-4D97-AF65-F5344CB8AC3E}">
        <p14:creationId xmlns:p14="http://schemas.microsoft.com/office/powerpoint/2010/main" val="20708634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81784"/>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Application</a:t>
            </a:r>
            <a:endParaRPr lang="en-US" sz="4000" i="1" dirty="0">
              <a:solidFill>
                <a:schemeClr val="bg1"/>
              </a:solidFill>
              <a:latin typeface="Century Gothic" pitchFamily="34" charset="0"/>
            </a:endParaRPr>
          </a:p>
        </p:txBody>
      </p:sp>
      <p:sp>
        <p:nvSpPr>
          <p:cNvPr id="2" name="TextBox 1"/>
          <p:cNvSpPr txBox="1"/>
          <p:nvPr/>
        </p:nvSpPr>
        <p:spPr>
          <a:xfrm>
            <a:off x="23292" y="913755"/>
            <a:ext cx="5751462" cy="461665"/>
          </a:xfrm>
          <a:prstGeom prst="rect">
            <a:avLst/>
          </a:prstGeom>
          <a:noFill/>
        </p:spPr>
        <p:txBody>
          <a:bodyPr wrap="square" rtlCol="0">
            <a:spAutoFit/>
          </a:bodyPr>
          <a:lstStyle/>
          <a:p>
            <a:pPr marL="342900" indent="-342900">
              <a:buFont typeface="Arial" pitchFamily="34" charset="0"/>
              <a:buChar char="•"/>
            </a:pPr>
            <a:r>
              <a:rPr lang="en-US" sz="2400" dirty="0" smtClean="0">
                <a:solidFill>
                  <a:schemeClr val="bg1"/>
                </a:solidFill>
                <a:latin typeface="Century Gothic" pitchFamily="34" charset="0"/>
              </a:rPr>
              <a:t>Conservation Funding</a:t>
            </a:r>
            <a:endParaRPr lang="en-US" sz="2400" dirty="0">
              <a:solidFill>
                <a:schemeClr val="bg1"/>
              </a:solidFill>
              <a:latin typeface="Century Gothic" pitchFamily="34" charset="0"/>
            </a:endParaRPr>
          </a:p>
        </p:txBody>
      </p:sp>
      <p:pic>
        <p:nvPicPr>
          <p:cNvPr id="29698" name="Picture 2" descr="Fig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60" y="1375420"/>
            <a:ext cx="8029211" cy="45365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93406" y="5934670"/>
            <a:ext cx="8543090" cy="646331"/>
          </a:xfrm>
          <a:prstGeom prst="rect">
            <a:avLst/>
          </a:prstGeom>
          <a:noFill/>
        </p:spPr>
        <p:txBody>
          <a:bodyPr wrap="square" rtlCol="0">
            <a:spAutoFit/>
          </a:bodyPr>
          <a:lstStyle/>
          <a:p>
            <a:r>
              <a:rPr lang="en-US" dirty="0" smtClean="0">
                <a:solidFill>
                  <a:schemeClr val="bg1"/>
                </a:solidFill>
                <a:latin typeface="Century Gothic" pitchFamily="34" charset="0"/>
              </a:rPr>
              <a:t>Lung </a:t>
            </a:r>
            <a:r>
              <a:rPr lang="en-US" i="1" dirty="0" smtClean="0">
                <a:solidFill>
                  <a:schemeClr val="bg1"/>
                </a:solidFill>
                <a:latin typeface="Century Gothic" pitchFamily="34" charset="0"/>
              </a:rPr>
              <a:t>et al., </a:t>
            </a:r>
            <a:r>
              <a:rPr lang="en-US" dirty="0">
                <a:solidFill>
                  <a:schemeClr val="bg1"/>
                </a:solidFill>
                <a:latin typeface="Century Gothic" pitchFamily="34" charset="0"/>
              </a:rPr>
              <a:t>2014 - Biodiversity Funds and Conservation Needs in the EU Under Climate </a:t>
            </a:r>
            <a:r>
              <a:rPr lang="en-US" dirty="0" smtClean="0">
                <a:solidFill>
                  <a:schemeClr val="bg1"/>
                </a:solidFill>
                <a:latin typeface="Century Gothic" pitchFamily="34" charset="0"/>
              </a:rPr>
              <a:t>Change – Conservation Letters</a:t>
            </a:r>
            <a:endParaRPr lang="en-US" dirty="0">
              <a:solidFill>
                <a:schemeClr val="bg1"/>
              </a:solidFill>
              <a:latin typeface="Century Gothic" pitchFamily="34" charset="0"/>
            </a:endParaRPr>
          </a:p>
        </p:txBody>
      </p:sp>
    </p:spTree>
    <p:extLst>
      <p:ext uri="{BB962C8B-B14F-4D97-AF65-F5344CB8AC3E}">
        <p14:creationId xmlns:p14="http://schemas.microsoft.com/office/powerpoint/2010/main" val="8542742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81784"/>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Application</a:t>
            </a:r>
            <a:endParaRPr lang="en-US" sz="4000" i="1" dirty="0">
              <a:solidFill>
                <a:schemeClr val="bg1"/>
              </a:solidFill>
              <a:latin typeface="Century Gothic" pitchFamily="34" charset="0"/>
            </a:endParaRPr>
          </a:p>
        </p:txBody>
      </p:sp>
      <p:sp>
        <p:nvSpPr>
          <p:cNvPr id="2" name="TextBox 1"/>
          <p:cNvSpPr txBox="1"/>
          <p:nvPr/>
        </p:nvSpPr>
        <p:spPr>
          <a:xfrm>
            <a:off x="126257" y="878458"/>
            <a:ext cx="5751462" cy="1200329"/>
          </a:xfrm>
          <a:prstGeom prst="rect">
            <a:avLst/>
          </a:prstGeom>
          <a:noFill/>
        </p:spPr>
        <p:txBody>
          <a:bodyPr wrap="square" rtlCol="0">
            <a:spAutoFit/>
          </a:bodyPr>
          <a:lstStyle/>
          <a:p>
            <a:pPr marL="342900" indent="-342900">
              <a:buFont typeface="Arial" pitchFamily="34" charset="0"/>
              <a:buChar char="•"/>
            </a:pPr>
            <a:r>
              <a:rPr lang="en-US" sz="2400" dirty="0" smtClean="0">
                <a:solidFill>
                  <a:schemeClr val="bg1"/>
                </a:solidFill>
                <a:latin typeface="Century Gothic" pitchFamily="34" charset="0"/>
              </a:rPr>
              <a:t>Human </a:t>
            </a:r>
            <a:r>
              <a:rPr lang="en-US" sz="2400" dirty="0">
                <a:solidFill>
                  <a:schemeClr val="bg1"/>
                </a:solidFill>
                <a:latin typeface="Century Gothic" pitchFamily="34" charset="0"/>
              </a:rPr>
              <a:t>health</a:t>
            </a:r>
          </a:p>
          <a:p>
            <a:pPr marL="800100" lvl="1" indent="-342900">
              <a:buFont typeface="Arial" pitchFamily="34" charset="0"/>
              <a:buChar char="•"/>
            </a:pPr>
            <a:r>
              <a:rPr lang="en-US" sz="2400" dirty="0" smtClean="0">
                <a:solidFill>
                  <a:schemeClr val="bg1"/>
                </a:solidFill>
                <a:latin typeface="Century Gothic" pitchFamily="34" charset="0"/>
              </a:rPr>
              <a:t>Disease (E.g. Malaria)</a:t>
            </a:r>
            <a:endParaRPr lang="en-US" sz="2400" dirty="0">
              <a:solidFill>
                <a:schemeClr val="bg1"/>
              </a:solidFill>
              <a:latin typeface="Century Gothic" pitchFamily="34" charset="0"/>
            </a:endParaRPr>
          </a:p>
          <a:p>
            <a:pPr marL="342900" indent="-342900">
              <a:buFont typeface="Arial" pitchFamily="34" charset="0"/>
              <a:buChar char="•"/>
            </a:pPr>
            <a:endParaRPr lang="en-US" sz="2400" dirty="0">
              <a:solidFill>
                <a:schemeClr val="bg1"/>
              </a:solidFill>
              <a:latin typeface="Century Gothic" pitchFamily="34" charset="0"/>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0284" y="1748909"/>
            <a:ext cx="5889715" cy="4199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
        <p:nvSpPr>
          <p:cNvPr id="6" name="TextBox 5"/>
          <p:cNvSpPr txBox="1"/>
          <p:nvPr/>
        </p:nvSpPr>
        <p:spPr>
          <a:xfrm>
            <a:off x="467544" y="6058162"/>
            <a:ext cx="8280920" cy="646331"/>
          </a:xfrm>
          <a:prstGeom prst="rect">
            <a:avLst/>
          </a:prstGeom>
          <a:noFill/>
        </p:spPr>
        <p:txBody>
          <a:bodyPr wrap="square" rtlCol="0">
            <a:spAutoFit/>
          </a:bodyPr>
          <a:lstStyle/>
          <a:p>
            <a:r>
              <a:rPr lang="en-US" dirty="0" err="1" smtClean="0">
                <a:solidFill>
                  <a:schemeClr val="bg1"/>
                </a:solidFill>
                <a:latin typeface="Century Gothic" pitchFamily="34" charset="0"/>
              </a:rPr>
              <a:t>Caminade</a:t>
            </a:r>
            <a:r>
              <a:rPr lang="en-US" dirty="0" smtClean="0">
                <a:solidFill>
                  <a:schemeClr val="bg1"/>
                </a:solidFill>
                <a:latin typeface="Century Gothic" pitchFamily="34" charset="0"/>
              </a:rPr>
              <a:t> </a:t>
            </a:r>
            <a:r>
              <a:rPr lang="en-US" i="1" dirty="0" smtClean="0">
                <a:solidFill>
                  <a:schemeClr val="bg1"/>
                </a:solidFill>
                <a:latin typeface="Century Gothic" pitchFamily="34" charset="0"/>
              </a:rPr>
              <a:t>et al., </a:t>
            </a:r>
            <a:r>
              <a:rPr lang="en-US" dirty="0">
                <a:solidFill>
                  <a:schemeClr val="bg1"/>
                </a:solidFill>
                <a:latin typeface="Century Gothic" pitchFamily="34" charset="0"/>
              </a:rPr>
              <a:t>2014 - Impact of climate change on global malaria distribution- </a:t>
            </a:r>
            <a:r>
              <a:rPr lang="en-US" dirty="0" smtClean="0">
                <a:solidFill>
                  <a:schemeClr val="bg1"/>
                </a:solidFill>
                <a:latin typeface="Century Gothic" pitchFamily="34" charset="0"/>
              </a:rPr>
              <a:t>PNAS</a:t>
            </a:r>
            <a:endParaRPr lang="en-US" dirty="0">
              <a:solidFill>
                <a:schemeClr val="bg1"/>
              </a:solidFill>
              <a:latin typeface="Century Gothic" pitchFamily="34" charset="0"/>
            </a:endParaRPr>
          </a:p>
        </p:txBody>
      </p:sp>
    </p:spTree>
    <p:extLst>
      <p:ext uri="{BB962C8B-B14F-4D97-AF65-F5344CB8AC3E}">
        <p14:creationId xmlns:p14="http://schemas.microsoft.com/office/powerpoint/2010/main" val="20576131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81784"/>
            <a:ext cx="8805259" cy="1631216"/>
          </a:xfrm>
          <a:prstGeom prst="rect">
            <a:avLst/>
          </a:prstGeom>
          <a:noFill/>
        </p:spPr>
        <p:txBody>
          <a:bodyPr wrap="square" rtlCol="0">
            <a:spAutoFit/>
          </a:bodyPr>
          <a:lstStyle/>
          <a:p>
            <a:pPr algn="ctr"/>
            <a:r>
              <a:rPr lang="en-US" sz="5000" dirty="0">
                <a:solidFill>
                  <a:schemeClr val="bg1"/>
                </a:solidFill>
                <a:latin typeface="Century Gothic" pitchFamily="34" charset="0"/>
              </a:rPr>
              <a:t>W</a:t>
            </a:r>
            <a:r>
              <a:rPr lang="en-US" sz="5000" dirty="0" smtClean="0">
                <a:solidFill>
                  <a:schemeClr val="bg1"/>
                </a:solidFill>
                <a:latin typeface="Century Gothic" pitchFamily="34" charset="0"/>
              </a:rPr>
              <a:t>hat about land use change?</a:t>
            </a:r>
            <a:endParaRPr lang="en-US" sz="4000" i="1" dirty="0">
              <a:solidFill>
                <a:schemeClr val="bg1"/>
              </a:solidFill>
              <a:latin typeface="Century Gothic" pitchFamily="34" charset="0"/>
            </a:endParaRPr>
          </a:p>
        </p:txBody>
      </p:sp>
      <p:sp>
        <p:nvSpPr>
          <p:cNvPr id="4" name="TextBox 3"/>
          <p:cNvSpPr txBox="1"/>
          <p:nvPr/>
        </p:nvSpPr>
        <p:spPr>
          <a:xfrm>
            <a:off x="231237" y="2132856"/>
            <a:ext cx="8805259" cy="1631216"/>
          </a:xfrm>
          <a:prstGeom prst="rect">
            <a:avLst/>
          </a:prstGeom>
          <a:noFill/>
        </p:spPr>
        <p:txBody>
          <a:bodyPr wrap="square" rtlCol="0">
            <a:spAutoFit/>
          </a:bodyPr>
          <a:lstStyle/>
          <a:p>
            <a:pPr algn="ctr"/>
            <a:r>
              <a:rPr lang="en-US" sz="5000" dirty="0" smtClean="0">
                <a:solidFill>
                  <a:schemeClr val="bg1"/>
                </a:solidFill>
                <a:latin typeface="Century Gothic" pitchFamily="34" charset="0"/>
              </a:rPr>
              <a:t>Case Study: European Bumblebees</a:t>
            </a:r>
            <a:endParaRPr lang="en-US" sz="4000" i="1" dirty="0">
              <a:solidFill>
                <a:schemeClr val="bg1"/>
              </a:solidFill>
              <a:latin typeface="Century Gothic" pitchFamily="34" charset="0"/>
            </a:endParaRPr>
          </a:p>
        </p:txBody>
      </p:sp>
      <p:pic>
        <p:nvPicPr>
          <p:cNvPr id="3074" name="Picture 2" descr="Image result for bombus monticol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7648" y="3896369"/>
            <a:ext cx="3192436" cy="26692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32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4" descr="http://support.iucnredlist.org/sites/default/themes/bricktheme/stylesheets/images/scale/NE_scale.png"/>
          <p:cNvPicPr>
            <a:picLocks noChangeAspect="1" noChangeArrowheads="1"/>
          </p:cNvPicPr>
          <p:nvPr/>
        </p:nvPicPr>
        <p:blipFill>
          <a:blip r:embed="rId4" cstate="print">
            <a:duotone>
              <a:schemeClr val="accent6">
                <a:shade val="45000"/>
                <a:satMod val="135000"/>
              </a:schemeClr>
              <a:prstClr val="white"/>
            </a:duotone>
          </a:blip>
          <a:srcRect l="21156" t="29630" b="25926"/>
          <a:stretch>
            <a:fillRect/>
          </a:stretch>
        </p:blipFill>
        <p:spPr bwMode="auto">
          <a:xfrm>
            <a:off x="233645" y="5200972"/>
            <a:ext cx="8642301" cy="1003548"/>
          </a:xfrm>
          <a:prstGeom prst="rect">
            <a:avLst/>
          </a:prstGeom>
          <a:noFill/>
        </p:spPr>
      </p:pic>
      <p:grpSp>
        <p:nvGrpSpPr>
          <p:cNvPr id="9" name="Group 8"/>
          <p:cNvGrpSpPr/>
          <p:nvPr/>
        </p:nvGrpSpPr>
        <p:grpSpPr>
          <a:xfrm>
            <a:off x="1043608" y="526351"/>
            <a:ext cx="7231112" cy="4342809"/>
            <a:chOff x="1943100" y="409228"/>
            <a:chExt cx="6223000" cy="3694737"/>
          </a:xfrm>
        </p:grpSpPr>
        <p:grpSp>
          <p:nvGrpSpPr>
            <p:cNvPr id="10" name="Group 9"/>
            <p:cNvGrpSpPr/>
            <p:nvPr/>
          </p:nvGrpSpPr>
          <p:grpSpPr>
            <a:xfrm>
              <a:off x="1943100" y="409228"/>
              <a:ext cx="6223000" cy="3694737"/>
              <a:chOff x="1439044" y="0"/>
              <a:chExt cx="6223000" cy="3694737"/>
            </a:xfrm>
          </p:grpSpPr>
          <p:pic>
            <p:nvPicPr>
              <p:cNvPr id="12" name="Picture 6" descr="https://www.natupol.com/fileadmin/_processed_/csm_Best_and_worst_practices_pollination_bumblebees_7ac2385bdb.jpg"/>
              <p:cNvPicPr>
                <a:picLocks noChangeAspect="1" noChangeArrowheads="1"/>
              </p:cNvPicPr>
              <p:nvPr/>
            </p:nvPicPr>
            <p:blipFill>
              <a:blip r:embed="rId5" cstate="print"/>
              <a:srcRect/>
              <a:stretch>
                <a:fillRect/>
              </a:stretch>
            </p:blipFill>
            <p:spPr bwMode="auto">
              <a:xfrm>
                <a:off x="1439044" y="0"/>
                <a:ext cx="3131755" cy="1849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2"/>
              <p:cNvPicPr>
                <a:picLocks noChangeAspect="1" noChangeArrowheads="1"/>
              </p:cNvPicPr>
              <p:nvPr/>
            </p:nvPicPr>
            <p:blipFill>
              <a:blip r:embed="rId6" cstate="print"/>
              <a:srcRect/>
              <a:stretch>
                <a:fillRect/>
              </a:stretch>
            </p:blipFill>
            <p:spPr bwMode="auto">
              <a:xfrm>
                <a:off x="4572000" y="1"/>
                <a:ext cx="3090044" cy="1849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2" descr="http://www.eakringbirds.com/eakringbirds3/bombusbohemicus01.jpg"/>
              <p:cNvPicPr>
                <a:picLocks noChangeAspect="1" noChangeArrowheads="1"/>
              </p:cNvPicPr>
              <p:nvPr/>
            </p:nvPicPr>
            <p:blipFill>
              <a:blip r:embed="rId7" cstate="print"/>
              <a:srcRect t="10509" b="9647"/>
              <a:stretch>
                <a:fillRect/>
              </a:stretch>
            </p:blipFill>
            <p:spPr bwMode="auto">
              <a:xfrm>
                <a:off x="4572000" y="1849388"/>
                <a:ext cx="3090044" cy="18453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pic>
          <p:nvPicPr>
            <p:cNvPr id="11" name="Picture 16" descr="http://bombus.myspecies.info/sites/bombus.myspecies.info/files/Bombus%20gerstaeckeri%20Nicolas%20Vereecken.jpg"/>
            <p:cNvPicPr>
              <a:picLocks noChangeAspect="1" noChangeArrowheads="1"/>
            </p:cNvPicPr>
            <p:nvPr/>
          </p:nvPicPr>
          <p:blipFill>
            <a:blip r:embed="rId8" cstate="print"/>
            <a:srcRect l="1765" b="10344"/>
            <a:stretch>
              <a:fillRect/>
            </a:stretch>
          </p:blipFill>
          <p:spPr bwMode="auto">
            <a:xfrm>
              <a:off x="1943100" y="2258765"/>
              <a:ext cx="3093720" cy="18433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29751015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048308" y="2036302"/>
            <a:ext cx="7056784" cy="2659504"/>
            <a:chOff x="1115616" y="1340768"/>
            <a:chExt cx="7056784" cy="2659504"/>
          </a:xfrm>
        </p:grpSpPr>
        <p:pic>
          <p:nvPicPr>
            <p:cNvPr id="18" name="Picture 2"/>
            <p:cNvPicPr>
              <a:picLocks noChangeAspect="1" noChangeArrowheads="1"/>
            </p:cNvPicPr>
            <p:nvPr/>
          </p:nvPicPr>
          <p:blipFill rotWithShape="1">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colorTemperature colorTemp="7200"/>
                      </a14:imgEffect>
                    </a14:imgLayer>
                  </a14:imgProps>
                </a:ext>
              </a:extLst>
            </a:blip>
            <a:srcRect t="-1" r="21605" b="44980"/>
            <a:stretch/>
          </p:blipFill>
          <p:spPr bwMode="auto">
            <a:xfrm>
              <a:off x="1115616" y="1340768"/>
              <a:ext cx="7056784" cy="2659504"/>
            </a:xfrm>
            <a:prstGeom prst="rect">
              <a:avLst/>
            </a:prstGeom>
            <a:noFill/>
            <a:ln w="9525">
              <a:noFill/>
              <a:miter lim="800000"/>
              <a:headEnd/>
              <a:tailEnd/>
            </a:ln>
          </p:spPr>
        </p:pic>
        <p:pic>
          <p:nvPicPr>
            <p:cNvPr id="19" name="Picture 3"/>
            <p:cNvPicPr>
              <a:picLocks noChangeAspect="1" noChangeArrowheads="1"/>
            </p:cNvPicPr>
            <p:nvPr/>
          </p:nvPicPr>
          <p:blipFill>
            <a:blip r:embed="rId6" cstate="print">
              <a:extLst>
                <a:ext uri="{BEBA8EAE-BF5A-486C-A8C5-ECC9F3942E4B}">
                  <a14:imgProps xmlns:a14="http://schemas.microsoft.com/office/drawing/2010/main">
                    <a14:imgLayer r:embed="rId7">
                      <a14:imgEffect>
                        <a14:colorTemperature colorTemp="7200"/>
                      </a14:imgEffect>
                    </a14:imgLayer>
                  </a14:imgProps>
                </a:ext>
              </a:extLst>
            </a:blip>
            <a:srcRect b="18696"/>
            <a:stretch>
              <a:fillRect/>
            </a:stretch>
          </p:blipFill>
          <p:spPr bwMode="auto">
            <a:xfrm>
              <a:off x="2771800" y="3645024"/>
              <a:ext cx="4986012" cy="355248"/>
            </a:xfrm>
            <a:prstGeom prst="rect">
              <a:avLst/>
            </a:prstGeom>
            <a:noFill/>
            <a:ln w="9525">
              <a:noFill/>
              <a:miter lim="800000"/>
              <a:headEnd/>
              <a:tailEnd/>
            </a:ln>
          </p:spPr>
        </p:pic>
      </p:grpSp>
      <p:sp>
        <p:nvSpPr>
          <p:cNvPr id="20" name="TextBox 19"/>
          <p:cNvSpPr txBox="1"/>
          <p:nvPr/>
        </p:nvSpPr>
        <p:spPr>
          <a:xfrm>
            <a:off x="188914" y="116632"/>
            <a:ext cx="8775573" cy="707886"/>
          </a:xfrm>
          <a:prstGeom prst="rect">
            <a:avLst/>
          </a:prstGeom>
          <a:noFill/>
        </p:spPr>
        <p:txBody>
          <a:bodyPr wrap="square" rtlCol="0">
            <a:spAutoFit/>
          </a:bodyPr>
          <a:lstStyle/>
          <a:p>
            <a:r>
              <a:rPr lang="en-US" sz="4000" dirty="0" smtClean="0">
                <a:solidFill>
                  <a:schemeClr val="bg1"/>
                </a:solidFill>
                <a:latin typeface="Century Gothic" pitchFamily="34" charset="0"/>
              </a:rPr>
              <a:t>Insect decline in  the Netherlands</a:t>
            </a:r>
            <a:endParaRPr lang="en-US" sz="4000" dirty="0">
              <a:solidFill>
                <a:schemeClr val="bg1"/>
              </a:solidFill>
              <a:latin typeface="Century Gothic" pitchFamily="34" charset="0"/>
            </a:endParaRPr>
          </a:p>
        </p:txBody>
      </p:sp>
      <p:sp>
        <p:nvSpPr>
          <p:cNvPr id="21" name="TextBox 20"/>
          <p:cNvSpPr txBox="1"/>
          <p:nvPr/>
        </p:nvSpPr>
        <p:spPr>
          <a:xfrm>
            <a:off x="354970" y="5584424"/>
            <a:ext cx="8789028" cy="646331"/>
          </a:xfrm>
          <a:prstGeom prst="rect">
            <a:avLst/>
          </a:prstGeom>
          <a:noFill/>
        </p:spPr>
        <p:txBody>
          <a:bodyPr wrap="square" rtlCol="0">
            <a:spAutoFit/>
          </a:bodyPr>
          <a:lstStyle/>
          <a:p>
            <a:r>
              <a:rPr lang="en-US" dirty="0" err="1" smtClean="0">
                <a:solidFill>
                  <a:schemeClr val="bg1"/>
                </a:solidFill>
                <a:latin typeface="Century Gothic" pitchFamily="34" charset="0"/>
              </a:rPr>
              <a:t>Carvalheiro</a:t>
            </a:r>
            <a:r>
              <a:rPr lang="en-US" dirty="0" smtClean="0">
                <a:solidFill>
                  <a:schemeClr val="bg1"/>
                </a:solidFill>
                <a:latin typeface="Century Gothic" pitchFamily="34" charset="0"/>
              </a:rPr>
              <a:t> </a:t>
            </a:r>
            <a:r>
              <a:rPr lang="en-US" i="1" dirty="0">
                <a:solidFill>
                  <a:schemeClr val="bg1"/>
                </a:solidFill>
                <a:latin typeface="Century Gothic" pitchFamily="34" charset="0"/>
              </a:rPr>
              <a:t>et al., </a:t>
            </a:r>
            <a:r>
              <a:rPr lang="en-US" dirty="0">
                <a:solidFill>
                  <a:schemeClr val="bg1"/>
                </a:solidFill>
                <a:latin typeface="Century Gothic" pitchFamily="34" charset="0"/>
              </a:rPr>
              <a:t>2013 - Species richness declines and biotic </a:t>
            </a:r>
            <a:r>
              <a:rPr lang="en-US" dirty="0" err="1">
                <a:solidFill>
                  <a:schemeClr val="bg1"/>
                </a:solidFill>
                <a:latin typeface="Century Gothic" pitchFamily="34" charset="0"/>
              </a:rPr>
              <a:t>homogenisation</a:t>
            </a:r>
            <a:r>
              <a:rPr lang="en-US" dirty="0">
                <a:solidFill>
                  <a:schemeClr val="bg1"/>
                </a:solidFill>
                <a:latin typeface="Century Gothic" pitchFamily="34" charset="0"/>
              </a:rPr>
              <a:t> have slowed down for NW-European pollinators and plants - Ecology Letters</a:t>
            </a:r>
          </a:p>
        </p:txBody>
      </p:sp>
    </p:spTree>
    <p:extLst>
      <p:ext uri="{BB962C8B-B14F-4D97-AF65-F5344CB8AC3E}">
        <p14:creationId xmlns:p14="http://schemas.microsoft.com/office/powerpoint/2010/main" val="15666204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88914" y="116632"/>
            <a:ext cx="8775573" cy="707886"/>
          </a:xfrm>
          <a:prstGeom prst="rect">
            <a:avLst/>
          </a:prstGeom>
          <a:noFill/>
        </p:spPr>
        <p:txBody>
          <a:bodyPr wrap="square" rtlCol="0">
            <a:spAutoFit/>
          </a:bodyPr>
          <a:lstStyle/>
          <a:p>
            <a:pPr algn="ctr"/>
            <a:r>
              <a:rPr lang="en-US" sz="4000" dirty="0" smtClean="0">
                <a:solidFill>
                  <a:schemeClr val="bg1"/>
                </a:solidFill>
                <a:latin typeface="Century Gothic" pitchFamily="34" charset="0"/>
              </a:rPr>
              <a:t>Climate Change + Bumblebees</a:t>
            </a:r>
            <a:endParaRPr lang="en-US" sz="4000" dirty="0">
              <a:solidFill>
                <a:schemeClr val="bg1"/>
              </a:solidFill>
              <a:latin typeface="Century Gothic" pitchFamily="34" charset="0"/>
            </a:endParaRPr>
          </a:p>
        </p:txBody>
      </p:sp>
      <p:sp>
        <p:nvSpPr>
          <p:cNvPr id="21" name="TextBox 20"/>
          <p:cNvSpPr txBox="1"/>
          <p:nvPr/>
        </p:nvSpPr>
        <p:spPr>
          <a:xfrm>
            <a:off x="1012528" y="5838212"/>
            <a:ext cx="7560841" cy="646331"/>
          </a:xfrm>
          <a:prstGeom prst="rect">
            <a:avLst/>
          </a:prstGeom>
          <a:noFill/>
        </p:spPr>
        <p:txBody>
          <a:bodyPr wrap="square" rtlCol="0">
            <a:spAutoFit/>
          </a:bodyPr>
          <a:lstStyle/>
          <a:p>
            <a:r>
              <a:rPr lang="en-US" dirty="0" err="1" smtClean="0">
                <a:solidFill>
                  <a:schemeClr val="bg1"/>
                </a:solidFill>
                <a:latin typeface="Century Gothic" pitchFamily="34" charset="0"/>
              </a:rPr>
              <a:t>Rasmont</a:t>
            </a:r>
            <a:r>
              <a:rPr lang="en-US" dirty="0" smtClean="0">
                <a:solidFill>
                  <a:schemeClr val="bg1"/>
                </a:solidFill>
                <a:latin typeface="Century Gothic" pitchFamily="34" charset="0"/>
              </a:rPr>
              <a:t> </a:t>
            </a:r>
            <a:r>
              <a:rPr lang="en-US" i="1" dirty="0">
                <a:solidFill>
                  <a:schemeClr val="bg1"/>
                </a:solidFill>
                <a:latin typeface="Century Gothic" pitchFamily="34" charset="0"/>
              </a:rPr>
              <a:t>et al., </a:t>
            </a:r>
            <a:r>
              <a:rPr lang="en-US" dirty="0">
                <a:solidFill>
                  <a:schemeClr val="bg1"/>
                </a:solidFill>
                <a:latin typeface="Century Gothic" pitchFamily="34" charset="0"/>
              </a:rPr>
              <a:t>2015 </a:t>
            </a:r>
            <a:r>
              <a:rPr lang="en-US" dirty="0">
                <a:solidFill>
                  <a:schemeClr val="bg1"/>
                </a:solidFill>
                <a:latin typeface="Century Gothic" pitchFamily="34" charset="0"/>
              </a:rPr>
              <a:t>- Climatic Risk and Distribution Atlas of European </a:t>
            </a:r>
            <a:r>
              <a:rPr lang="en-US" dirty="0">
                <a:solidFill>
                  <a:schemeClr val="bg1"/>
                </a:solidFill>
                <a:latin typeface="Century Gothic" pitchFamily="34" charset="0"/>
              </a:rPr>
              <a:t>Bumblebees</a:t>
            </a:r>
            <a:endParaRPr lang="en-US" dirty="0">
              <a:solidFill>
                <a:schemeClr val="bg1"/>
              </a:solidFill>
              <a:latin typeface="Century Gothic" pitchFamily="34" charset="0"/>
            </a:endParaRPr>
          </a:p>
        </p:txBody>
      </p:sp>
      <p:pic>
        <p:nvPicPr>
          <p:cNvPr id="9" name="Picture 3"/>
          <p:cNvPicPr>
            <a:picLocks noChangeAspect="1" noChangeArrowheads="1"/>
          </p:cNvPicPr>
          <p:nvPr/>
        </p:nvPicPr>
        <p:blipFill>
          <a:blip r:embed="rId4" cstate="print"/>
          <a:srcRect/>
          <a:stretch>
            <a:fillRect/>
          </a:stretch>
        </p:blipFill>
        <p:spPr bwMode="auto">
          <a:xfrm>
            <a:off x="1012528" y="943457"/>
            <a:ext cx="7473911" cy="4608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972838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11560" y="1628800"/>
            <a:ext cx="8136904" cy="3170099"/>
          </a:xfrm>
          <a:prstGeom prst="rect">
            <a:avLst/>
          </a:prstGeom>
        </p:spPr>
        <p:txBody>
          <a:bodyPr wrap="square">
            <a:spAutoFit/>
          </a:bodyPr>
          <a:lstStyle/>
          <a:p>
            <a:pPr algn="ctr">
              <a:spcAft>
                <a:spcPts val="1200"/>
              </a:spcAft>
            </a:pPr>
            <a:r>
              <a:rPr lang="en-US" sz="4000" dirty="0">
                <a:solidFill>
                  <a:schemeClr val="bg1"/>
                </a:solidFill>
                <a:latin typeface="Century Gothic" pitchFamily="34" charset="0"/>
              </a:rPr>
              <a:t>How does change in major land use classes affect the projected distribution of Bumblebees predicted under climate change?</a:t>
            </a:r>
          </a:p>
        </p:txBody>
      </p:sp>
    </p:spTree>
    <p:extLst>
      <p:ext uri="{BB962C8B-B14F-4D97-AF65-F5344CB8AC3E}">
        <p14:creationId xmlns:p14="http://schemas.microsoft.com/office/powerpoint/2010/main" val="158687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PhD\Images\Videos\BumblebeeDataNatGeo.gif"/>
          <p:cNvPicPr>
            <a:picLocks noChangeAspect="1" noChangeArrowheads="1" noCrop="1"/>
          </p:cNvPicPr>
          <p:nvPr/>
        </p:nvPicPr>
        <p:blipFill>
          <a:blip r:embed="rId4" cstate="print"/>
          <a:srcRect/>
          <a:stretch>
            <a:fillRect/>
          </a:stretch>
        </p:blipFill>
        <p:spPr bwMode="auto">
          <a:xfrm>
            <a:off x="327908" y="692696"/>
            <a:ext cx="8568952" cy="52925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93540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descr="Bombus.muscorum_occurrences_plot_after.tiff"/>
          <p:cNvPicPr>
            <a:picLocks noGrp="1" noChangeAspect="1"/>
          </p:cNvPicPr>
          <p:nvPr>
            <p:ph idx="1"/>
          </p:nvPr>
        </p:nvPicPr>
        <p:blipFill>
          <a:blip r:embed="rId4" cstate="print"/>
          <a:srcRect l="21538" t="5556" r="14574" b="15278"/>
          <a:stretch>
            <a:fillRect/>
          </a:stretch>
        </p:blipFill>
        <p:spPr>
          <a:xfrm>
            <a:off x="4752020" y="836712"/>
            <a:ext cx="4300268" cy="5328592"/>
          </a:xfrm>
        </p:spPr>
      </p:pic>
      <p:pic>
        <p:nvPicPr>
          <p:cNvPr id="6" name="Picture 5" descr="Bombus.muscorum_occurrences_plot_before.tiff"/>
          <p:cNvPicPr>
            <a:picLocks noChangeAspect="1"/>
          </p:cNvPicPr>
          <p:nvPr/>
        </p:nvPicPr>
        <p:blipFill>
          <a:blip r:embed="rId5" cstate="print"/>
          <a:srcRect l="21127" t="4225" r="14084" b="16901"/>
          <a:stretch>
            <a:fillRect/>
          </a:stretch>
        </p:blipFill>
        <p:spPr>
          <a:xfrm>
            <a:off x="194942" y="836712"/>
            <a:ext cx="4377058" cy="5328592"/>
          </a:xfrm>
          <a:prstGeom prst="rect">
            <a:avLst/>
          </a:prstGeom>
        </p:spPr>
      </p:pic>
      <p:sp>
        <p:nvSpPr>
          <p:cNvPr id="7" name="TextBox 6"/>
          <p:cNvSpPr txBox="1"/>
          <p:nvPr/>
        </p:nvSpPr>
        <p:spPr>
          <a:xfrm>
            <a:off x="2987824" y="6165304"/>
            <a:ext cx="3528392" cy="523220"/>
          </a:xfrm>
          <a:prstGeom prst="rect">
            <a:avLst/>
          </a:prstGeom>
          <a:noFill/>
        </p:spPr>
        <p:txBody>
          <a:bodyPr wrap="square" rtlCol="0">
            <a:spAutoFit/>
          </a:bodyPr>
          <a:lstStyle/>
          <a:p>
            <a:r>
              <a:rPr lang="en-US" sz="2800" i="1" dirty="0" err="1" smtClean="0">
                <a:solidFill>
                  <a:schemeClr val="bg1"/>
                </a:solidFill>
                <a:latin typeface="Century Gothic" pitchFamily="34" charset="0"/>
              </a:rPr>
              <a:t>Bombus</a:t>
            </a:r>
            <a:r>
              <a:rPr lang="en-US" sz="2800" i="1" dirty="0" smtClean="0">
                <a:solidFill>
                  <a:schemeClr val="bg1"/>
                </a:solidFill>
                <a:latin typeface="Century Gothic" pitchFamily="34" charset="0"/>
              </a:rPr>
              <a:t> </a:t>
            </a:r>
            <a:r>
              <a:rPr lang="en-US" sz="2800" i="1" dirty="0" err="1" smtClean="0">
                <a:solidFill>
                  <a:schemeClr val="bg1"/>
                </a:solidFill>
                <a:latin typeface="Century Gothic" pitchFamily="34" charset="0"/>
              </a:rPr>
              <a:t>muscorum</a:t>
            </a:r>
            <a:endParaRPr lang="en-US" sz="2800" i="1" dirty="0">
              <a:solidFill>
                <a:schemeClr val="bg1"/>
              </a:solidFill>
              <a:latin typeface="Century Gothic" pitchFamily="34" charset="0"/>
            </a:endParaRPr>
          </a:p>
        </p:txBody>
      </p:sp>
      <p:sp>
        <p:nvSpPr>
          <p:cNvPr id="2" name="TextBox 1"/>
          <p:cNvSpPr txBox="1"/>
          <p:nvPr/>
        </p:nvSpPr>
        <p:spPr>
          <a:xfrm>
            <a:off x="188915" y="0"/>
            <a:ext cx="6105250" cy="707886"/>
          </a:xfrm>
          <a:prstGeom prst="rect">
            <a:avLst/>
          </a:prstGeom>
          <a:noFill/>
        </p:spPr>
        <p:txBody>
          <a:bodyPr wrap="square" rtlCol="0">
            <a:spAutoFit/>
          </a:bodyPr>
          <a:lstStyle/>
          <a:p>
            <a:r>
              <a:rPr lang="en-US" sz="4000" dirty="0" smtClean="0">
                <a:solidFill>
                  <a:schemeClr val="bg1"/>
                </a:solidFill>
                <a:latin typeface="Century Gothic" pitchFamily="34" charset="0"/>
              </a:rPr>
              <a:t>Sampling Bias</a:t>
            </a:r>
            <a:endParaRPr lang="en-US" sz="4000" dirty="0">
              <a:solidFill>
                <a:schemeClr val="bg1"/>
              </a:solidFill>
              <a:latin typeface="Century Gothic" pitchFamily="34" charset="0"/>
            </a:endParaRPr>
          </a:p>
        </p:txBody>
      </p:sp>
      <p:pic>
        <p:nvPicPr>
          <p:cNvPr id="11266" name="Picture 2" descr="Image result for muscuoru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1313" y="836712"/>
            <a:ext cx="1530577" cy="1587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5758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81784"/>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Variable Selection</a:t>
            </a:r>
            <a:endParaRPr lang="en-US" sz="4000" i="1" dirty="0">
              <a:solidFill>
                <a:schemeClr val="bg1"/>
              </a:solidFill>
              <a:latin typeface="Century Gothic" pitchFamily="34" charset="0"/>
            </a:endParaRPr>
          </a:p>
        </p:txBody>
      </p:sp>
      <p:sp>
        <p:nvSpPr>
          <p:cNvPr id="14" name="TextBox 1"/>
          <p:cNvSpPr txBox="1"/>
          <p:nvPr/>
        </p:nvSpPr>
        <p:spPr>
          <a:xfrm>
            <a:off x="5473515" y="1748462"/>
            <a:ext cx="3490973" cy="2400657"/>
          </a:xfrm>
          <a:prstGeom prst="flowChartAlternateProcess">
            <a:avLst/>
          </a:prstGeom>
          <a:solidFill>
            <a:srgbClr val="FFA3A3"/>
          </a:solidFill>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Arial" panose="020B0604020202020204" pitchFamily="34" charset="0"/>
              <a:buChar char="•"/>
            </a:pPr>
            <a:r>
              <a:rPr lang="en-US" dirty="0" smtClean="0">
                <a:solidFill>
                  <a:schemeClr val="bg1"/>
                </a:solidFill>
                <a:latin typeface="Century Gothic" pitchFamily="34" charset="0"/>
                <a:ea typeface="Tahoma" pitchFamily="34" charset="0"/>
                <a:cs typeface="Tahoma" pitchFamily="34" charset="0"/>
              </a:rPr>
              <a:t>Growing degree days</a:t>
            </a:r>
          </a:p>
          <a:p>
            <a:pPr marL="285750" indent="-285750">
              <a:lnSpc>
                <a:spcPct val="150000"/>
              </a:lnSpc>
              <a:buFont typeface="Arial" panose="020B0604020202020204" pitchFamily="34" charset="0"/>
              <a:buChar char="•"/>
            </a:pPr>
            <a:r>
              <a:rPr lang="en-US" dirty="0" smtClean="0">
                <a:solidFill>
                  <a:schemeClr val="bg1"/>
                </a:solidFill>
                <a:latin typeface="Century Gothic" pitchFamily="34" charset="0"/>
                <a:ea typeface="Tahoma" pitchFamily="34" charset="0"/>
                <a:cs typeface="Tahoma" pitchFamily="34" charset="0"/>
              </a:rPr>
              <a:t>Water balance</a:t>
            </a:r>
          </a:p>
          <a:p>
            <a:pPr marL="285750" indent="-285750">
              <a:lnSpc>
                <a:spcPct val="150000"/>
              </a:lnSpc>
              <a:buFont typeface="Arial" panose="020B0604020202020204" pitchFamily="34" charset="0"/>
              <a:buChar char="•"/>
            </a:pPr>
            <a:r>
              <a:rPr lang="en-US" dirty="0" smtClean="0">
                <a:solidFill>
                  <a:schemeClr val="bg1"/>
                </a:solidFill>
                <a:latin typeface="Century Gothic" pitchFamily="34" charset="0"/>
                <a:ea typeface="Tahoma" pitchFamily="34" charset="0"/>
                <a:cs typeface="Tahoma" pitchFamily="34" charset="0"/>
              </a:rPr>
              <a:t>Temperature range </a:t>
            </a:r>
          </a:p>
          <a:p>
            <a:pPr marL="285750" indent="-285750">
              <a:lnSpc>
                <a:spcPct val="150000"/>
              </a:lnSpc>
              <a:buFont typeface="Arial" panose="020B0604020202020204" pitchFamily="34" charset="0"/>
              <a:buChar char="•"/>
            </a:pPr>
            <a:r>
              <a:rPr lang="el-GR" dirty="0">
                <a:solidFill>
                  <a:schemeClr val="bg1"/>
                </a:solidFill>
                <a:latin typeface="Century Gothic" pitchFamily="34" charset="0"/>
              </a:rPr>
              <a:t>μ</a:t>
            </a:r>
            <a:r>
              <a:rPr lang="en-US" dirty="0" smtClean="0">
                <a:solidFill>
                  <a:schemeClr val="bg1"/>
                </a:solidFill>
                <a:latin typeface="Century Gothic" pitchFamily="34" charset="0"/>
                <a:ea typeface="Tahoma" pitchFamily="34" charset="0"/>
                <a:cs typeface="Tahoma" pitchFamily="34" charset="0"/>
              </a:rPr>
              <a:t> </a:t>
            </a:r>
            <a:r>
              <a:rPr lang="en-US" dirty="0">
                <a:solidFill>
                  <a:schemeClr val="bg1"/>
                </a:solidFill>
                <a:latin typeface="Century Gothic" pitchFamily="34" charset="0"/>
                <a:ea typeface="Tahoma" pitchFamily="34" charset="0"/>
                <a:cs typeface="Tahoma" pitchFamily="34" charset="0"/>
              </a:rPr>
              <a:t>rainfall </a:t>
            </a:r>
            <a:r>
              <a:rPr lang="en-US" dirty="0" smtClean="0">
                <a:solidFill>
                  <a:schemeClr val="bg1"/>
                </a:solidFill>
                <a:latin typeface="Century Gothic" pitchFamily="34" charset="0"/>
                <a:ea typeface="Tahoma" pitchFamily="34" charset="0"/>
                <a:cs typeface="Tahoma" pitchFamily="34" charset="0"/>
              </a:rPr>
              <a:t>wettest </a:t>
            </a:r>
            <a:r>
              <a:rPr lang="en-US" dirty="0">
                <a:solidFill>
                  <a:schemeClr val="bg1"/>
                </a:solidFill>
                <a:latin typeface="Century Gothic" pitchFamily="34" charset="0"/>
                <a:ea typeface="Tahoma" pitchFamily="34" charset="0"/>
                <a:cs typeface="Tahoma" pitchFamily="34" charset="0"/>
              </a:rPr>
              <a:t>month</a:t>
            </a:r>
          </a:p>
          <a:p>
            <a:pPr marL="285750" indent="-285750">
              <a:lnSpc>
                <a:spcPct val="150000"/>
              </a:lnSpc>
              <a:buFont typeface="Arial" panose="020B0604020202020204" pitchFamily="34" charset="0"/>
              <a:buChar char="•"/>
            </a:pPr>
            <a:r>
              <a:rPr lang="el-GR" dirty="0" smtClean="0">
                <a:solidFill>
                  <a:schemeClr val="bg1"/>
                </a:solidFill>
                <a:latin typeface="Century Gothic" pitchFamily="34" charset="0"/>
              </a:rPr>
              <a:t>μ</a:t>
            </a:r>
            <a:r>
              <a:rPr lang="en-US" dirty="0" smtClean="0">
                <a:solidFill>
                  <a:schemeClr val="bg1"/>
                </a:solidFill>
                <a:latin typeface="Century Gothic" pitchFamily="34" charset="0"/>
              </a:rPr>
              <a:t> </a:t>
            </a:r>
            <a:r>
              <a:rPr lang="en-US" dirty="0" smtClean="0">
                <a:solidFill>
                  <a:schemeClr val="bg1"/>
                </a:solidFill>
                <a:latin typeface="Century Gothic" pitchFamily="34" charset="0"/>
                <a:ea typeface="Tahoma" pitchFamily="34" charset="0"/>
                <a:cs typeface="Tahoma" pitchFamily="34" charset="0"/>
              </a:rPr>
              <a:t>diurnal range</a:t>
            </a:r>
          </a:p>
        </p:txBody>
      </p:sp>
      <p:cxnSp>
        <p:nvCxnSpPr>
          <p:cNvPr id="15" name="Straight Arrow Connector 14"/>
          <p:cNvCxnSpPr/>
          <p:nvPr/>
        </p:nvCxnSpPr>
        <p:spPr>
          <a:xfrm flipH="1">
            <a:off x="5297161" y="4797152"/>
            <a:ext cx="3667327" cy="0"/>
          </a:xfrm>
          <a:prstGeom prst="straightConnector1">
            <a:avLst/>
          </a:prstGeom>
          <a:ln>
            <a:solidFill>
              <a:srgbClr val="C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604320" y="4365104"/>
            <a:ext cx="3093149" cy="369332"/>
          </a:xfrm>
          <a:prstGeom prst="rect">
            <a:avLst/>
          </a:prstGeom>
          <a:noFill/>
        </p:spPr>
        <p:txBody>
          <a:bodyPr wrap="square" rtlCol="0">
            <a:spAutoFit/>
          </a:bodyPr>
          <a:lstStyle/>
          <a:p>
            <a:r>
              <a:rPr lang="en-US" dirty="0" smtClean="0">
                <a:solidFill>
                  <a:schemeClr val="bg1"/>
                </a:solidFill>
                <a:latin typeface="Century Gothic" pitchFamily="34" charset="0"/>
              </a:rPr>
              <a:t>1) </a:t>
            </a:r>
            <a:r>
              <a:rPr lang="en-US" dirty="0" smtClean="0">
                <a:solidFill>
                  <a:schemeClr val="bg1"/>
                </a:solidFill>
                <a:latin typeface="Century Gothic" pitchFamily="34" charset="0"/>
                <a:ea typeface="Tahoma" pitchFamily="34" charset="0"/>
                <a:cs typeface="Tahoma" pitchFamily="34" charset="0"/>
              </a:rPr>
              <a:t>Dynamic Climate Only</a:t>
            </a:r>
            <a:endParaRPr lang="en-US" dirty="0">
              <a:solidFill>
                <a:schemeClr val="bg1"/>
              </a:solidFill>
              <a:latin typeface="Century Gothic" pitchFamily="34" charset="0"/>
              <a:ea typeface="Tahoma" pitchFamily="34" charset="0"/>
              <a:cs typeface="Tahoma" pitchFamily="34" charset="0"/>
            </a:endParaRPr>
          </a:p>
        </p:txBody>
      </p:sp>
      <p:cxnSp>
        <p:nvCxnSpPr>
          <p:cNvPr id="17" name="Straight Arrow Connector 16"/>
          <p:cNvCxnSpPr/>
          <p:nvPr/>
        </p:nvCxnSpPr>
        <p:spPr>
          <a:xfrm flipH="1">
            <a:off x="107504" y="6237312"/>
            <a:ext cx="8856984" cy="0"/>
          </a:xfrm>
          <a:prstGeom prst="straightConnector1">
            <a:avLst/>
          </a:prstGeom>
          <a:ln>
            <a:solidFill>
              <a:srgbClr val="00B05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111605" y="5517232"/>
            <a:ext cx="8856984" cy="0"/>
          </a:xfrm>
          <a:prstGeom prst="straightConnector1">
            <a:avLst/>
          </a:prstGeom>
          <a:ln>
            <a:solidFill>
              <a:srgbClr val="0070C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0" y="4941168"/>
            <a:ext cx="9144000" cy="369332"/>
          </a:xfrm>
          <a:prstGeom prst="rect">
            <a:avLst/>
          </a:prstGeom>
          <a:noFill/>
        </p:spPr>
        <p:txBody>
          <a:bodyPr wrap="square" rtlCol="0">
            <a:spAutoFit/>
          </a:bodyPr>
          <a:lstStyle/>
          <a:p>
            <a:pPr algn="ctr"/>
            <a:r>
              <a:rPr lang="en-US" dirty="0" smtClean="0">
                <a:solidFill>
                  <a:schemeClr val="bg1"/>
                </a:solidFill>
                <a:latin typeface="Century Gothic" pitchFamily="34" charset="0"/>
                <a:ea typeface="Tahoma" pitchFamily="34" charset="0"/>
                <a:cs typeface="Tahoma" pitchFamily="34" charset="0"/>
              </a:rPr>
              <a:t>2) Static Land Use and Dynamic Climate</a:t>
            </a:r>
            <a:endParaRPr lang="en-US" dirty="0">
              <a:solidFill>
                <a:schemeClr val="bg1"/>
              </a:solidFill>
              <a:latin typeface="Century Gothic" pitchFamily="34" charset="0"/>
              <a:ea typeface="Tahoma" pitchFamily="34" charset="0"/>
              <a:cs typeface="Tahoma" pitchFamily="34" charset="0"/>
            </a:endParaRPr>
          </a:p>
        </p:txBody>
      </p:sp>
      <p:sp>
        <p:nvSpPr>
          <p:cNvPr id="20" name="Flowchart: Alternate Process 19"/>
          <p:cNvSpPr/>
          <p:nvPr/>
        </p:nvSpPr>
        <p:spPr>
          <a:xfrm>
            <a:off x="172991" y="1770935"/>
            <a:ext cx="3490973" cy="2400657"/>
          </a:xfrm>
          <a:prstGeom prst="flowChartAlternateProcess">
            <a:avLst/>
          </a:prstGeom>
          <a:solidFill>
            <a:schemeClr val="accent3">
              <a:lumMod val="40000"/>
              <a:lumOff val="60000"/>
            </a:schemeClr>
          </a:solidFill>
          <a:ln>
            <a:noFill/>
          </a:ln>
          <a:effectLst/>
          <a:scene3d>
            <a:camera prst="orthographicFront">
              <a:rot lat="0" lon="0" rev="0"/>
            </a:camera>
            <a:lightRig rig="chilly" dir="t">
              <a:rot lat="0" lon="0" rev="18480000"/>
            </a:lightRig>
          </a:scene3d>
          <a:sp3d prstMaterial="clear">
            <a:bevelT h="63500"/>
          </a:sp3d>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50000"/>
              </a:lnSpc>
              <a:buFont typeface="Arial" panose="020B0604020202020204" pitchFamily="34" charset="0"/>
              <a:buChar char="•"/>
            </a:pPr>
            <a:r>
              <a:rPr lang="en-US" dirty="0">
                <a:solidFill>
                  <a:schemeClr val="bg1"/>
                </a:solidFill>
                <a:latin typeface="Century Gothic" pitchFamily="34" charset="0"/>
                <a:ea typeface="Tahoma" pitchFamily="34" charset="0"/>
                <a:cs typeface="Tahoma" pitchFamily="34" charset="0"/>
              </a:rPr>
              <a:t>Arable</a:t>
            </a:r>
          </a:p>
          <a:p>
            <a:pPr marL="285750" indent="-285750">
              <a:lnSpc>
                <a:spcPct val="150000"/>
              </a:lnSpc>
              <a:buFont typeface="Arial" panose="020B0604020202020204" pitchFamily="34" charset="0"/>
              <a:buChar char="•"/>
            </a:pPr>
            <a:r>
              <a:rPr lang="en-US" dirty="0">
                <a:solidFill>
                  <a:schemeClr val="bg1"/>
                </a:solidFill>
                <a:latin typeface="Century Gothic" pitchFamily="34" charset="0"/>
                <a:ea typeface="Tahoma" pitchFamily="34" charset="0"/>
                <a:cs typeface="Tahoma" pitchFamily="34" charset="0"/>
              </a:rPr>
              <a:t>Forest</a:t>
            </a:r>
          </a:p>
          <a:p>
            <a:pPr marL="285750" indent="-285750">
              <a:lnSpc>
                <a:spcPct val="150000"/>
              </a:lnSpc>
              <a:buFont typeface="Arial" panose="020B0604020202020204" pitchFamily="34" charset="0"/>
              <a:buChar char="•"/>
            </a:pPr>
            <a:r>
              <a:rPr lang="en-US" dirty="0">
                <a:solidFill>
                  <a:schemeClr val="bg1"/>
                </a:solidFill>
                <a:latin typeface="Century Gothic" pitchFamily="34" charset="0"/>
                <a:ea typeface="Tahoma" pitchFamily="34" charset="0"/>
                <a:cs typeface="Tahoma" pitchFamily="34" charset="0"/>
              </a:rPr>
              <a:t>Grassland</a:t>
            </a:r>
          </a:p>
          <a:p>
            <a:pPr marL="285750" indent="-285750">
              <a:lnSpc>
                <a:spcPct val="150000"/>
              </a:lnSpc>
              <a:buFont typeface="Arial" panose="020B0604020202020204" pitchFamily="34" charset="0"/>
              <a:buChar char="•"/>
            </a:pPr>
            <a:r>
              <a:rPr lang="en-US" dirty="0">
                <a:solidFill>
                  <a:schemeClr val="bg1"/>
                </a:solidFill>
                <a:latin typeface="Century Gothic" pitchFamily="34" charset="0"/>
                <a:ea typeface="Tahoma" pitchFamily="34" charset="0"/>
                <a:cs typeface="Tahoma" pitchFamily="34" charset="0"/>
              </a:rPr>
              <a:t>Permanent crops</a:t>
            </a:r>
          </a:p>
          <a:p>
            <a:pPr marL="285750" indent="-285750">
              <a:lnSpc>
                <a:spcPct val="150000"/>
              </a:lnSpc>
              <a:buFont typeface="Arial" panose="020B0604020202020204" pitchFamily="34" charset="0"/>
              <a:buChar char="•"/>
            </a:pPr>
            <a:r>
              <a:rPr lang="en-US" dirty="0">
                <a:solidFill>
                  <a:schemeClr val="bg1"/>
                </a:solidFill>
                <a:latin typeface="Century Gothic" pitchFamily="34" charset="0"/>
                <a:ea typeface="Tahoma" pitchFamily="34" charset="0"/>
                <a:cs typeface="Tahoma" pitchFamily="34" charset="0"/>
              </a:rPr>
              <a:t>Urban</a:t>
            </a:r>
          </a:p>
        </p:txBody>
      </p:sp>
      <p:sp>
        <p:nvSpPr>
          <p:cNvPr id="21" name="TextBox 20"/>
          <p:cNvSpPr txBox="1"/>
          <p:nvPr/>
        </p:nvSpPr>
        <p:spPr>
          <a:xfrm>
            <a:off x="0" y="5733256"/>
            <a:ext cx="9144000" cy="369332"/>
          </a:xfrm>
          <a:prstGeom prst="rect">
            <a:avLst/>
          </a:prstGeom>
          <a:noFill/>
        </p:spPr>
        <p:txBody>
          <a:bodyPr wrap="square" rtlCol="0">
            <a:spAutoFit/>
          </a:bodyPr>
          <a:lstStyle/>
          <a:p>
            <a:pPr algn="ctr"/>
            <a:r>
              <a:rPr lang="en-US" dirty="0" smtClean="0">
                <a:solidFill>
                  <a:schemeClr val="bg1"/>
                </a:solidFill>
                <a:latin typeface="Century Gothic" pitchFamily="34" charset="0"/>
                <a:ea typeface="Tahoma" pitchFamily="34" charset="0"/>
                <a:cs typeface="Tahoma" pitchFamily="34" charset="0"/>
              </a:rPr>
              <a:t>3) Dynamic Land Use and Dynamic Climate</a:t>
            </a:r>
            <a:endParaRPr lang="en-US" dirty="0">
              <a:solidFill>
                <a:schemeClr val="bg1"/>
              </a:solidFill>
              <a:latin typeface="Century Gothic" pitchFamily="34" charset="0"/>
              <a:ea typeface="Tahoma" pitchFamily="34" charset="0"/>
              <a:cs typeface="Tahoma" pitchFamily="34" charset="0"/>
            </a:endParaRPr>
          </a:p>
        </p:txBody>
      </p:sp>
    </p:spTree>
    <p:extLst>
      <p:ext uri="{BB962C8B-B14F-4D97-AF65-F5344CB8AC3E}">
        <p14:creationId xmlns:p14="http://schemas.microsoft.com/office/powerpoint/2010/main" val="3202062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475656" y="188640"/>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Biodiversity loss</a:t>
            </a:r>
            <a:endParaRPr lang="en-US" sz="4000" i="1" dirty="0">
              <a:solidFill>
                <a:schemeClr val="bg1"/>
              </a:solidFill>
              <a:latin typeface="Century Gothic" pitchFamily="34" charset="0"/>
            </a:endParaRPr>
          </a:p>
        </p:txBody>
      </p:sp>
      <p:pic>
        <p:nvPicPr>
          <p:cNvPr id="819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48656" b="18018"/>
          <a:stretch/>
        </p:blipFill>
        <p:spPr bwMode="auto">
          <a:xfrm>
            <a:off x="1763688" y="1455899"/>
            <a:ext cx="5836645" cy="46187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6103602"/>
            <a:ext cx="8496944" cy="646331"/>
          </a:xfrm>
          <a:prstGeom prst="rect">
            <a:avLst/>
          </a:prstGeom>
          <a:noFill/>
        </p:spPr>
        <p:txBody>
          <a:bodyPr wrap="square" rtlCol="0">
            <a:spAutoFit/>
          </a:bodyPr>
          <a:lstStyle/>
          <a:p>
            <a:r>
              <a:rPr lang="en-US" dirty="0" err="1">
                <a:solidFill>
                  <a:schemeClr val="bg1"/>
                </a:solidFill>
                <a:latin typeface="Century Gothic" pitchFamily="34" charset="0"/>
              </a:rPr>
              <a:t>Ceballos</a:t>
            </a:r>
            <a:r>
              <a:rPr lang="en-US" dirty="0">
                <a:solidFill>
                  <a:schemeClr val="bg1"/>
                </a:solidFill>
                <a:latin typeface="Century Gothic" pitchFamily="34" charset="0"/>
              </a:rPr>
              <a:t> </a:t>
            </a:r>
            <a:r>
              <a:rPr lang="en-US" i="1" dirty="0">
                <a:solidFill>
                  <a:schemeClr val="bg1"/>
                </a:solidFill>
                <a:latin typeface="Century Gothic" pitchFamily="34" charset="0"/>
              </a:rPr>
              <a:t>et al., </a:t>
            </a:r>
            <a:r>
              <a:rPr lang="en-US" dirty="0">
                <a:solidFill>
                  <a:schemeClr val="bg1"/>
                </a:solidFill>
                <a:latin typeface="Century Gothic" pitchFamily="34" charset="0"/>
              </a:rPr>
              <a:t>- Accelerated modern human–induced species losses: Entering the sixth mass extinction - 2015 </a:t>
            </a:r>
            <a:r>
              <a:rPr lang="en-US" dirty="0" smtClean="0">
                <a:solidFill>
                  <a:schemeClr val="bg1"/>
                </a:solidFill>
                <a:latin typeface="Century Gothic" pitchFamily="34" charset="0"/>
              </a:rPr>
              <a:t>- Science</a:t>
            </a:r>
            <a:endParaRPr lang="en-US" dirty="0">
              <a:solidFill>
                <a:schemeClr val="bg1"/>
              </a:solidFill>
              <a:latin typeface="Century Gothic" pitchFamily="34" charset="0"/>
            </a:endParaRPr>
          </a:p>
        </p:txBody>
      </p:sp>
    </p:spTree>
    <p:extLst>
      <p:ext uri="{BB962C8B-B14F-4D97-AF65-F5344CB8AC3E}">
        <p14:creationId xmlns:p14="http://schemas.microsoft.com/office/powerpoint/2010/main" val="11587750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81784"/>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Scenarios</a:t>
            </a:r>
            <a:endParaRPr lang="en-US" sz="4000" i="1" dirty="0">
              <a:solidFill>
                <a:schemeClr val="bg1"/>
              </a:solidFill>
              <a:latin typeface="Century Gothic" pitchFamily="34" charset="0"/>
            </a:endParaRPr>
          </a:p>
        </p:txBody>
      </p:sp>
      <p:grpSp>
        <p:nvGrpSpPr>
          <p:cNvPr id="12" name="Group 11"/>
          <p:cNvGrpSpPr/>
          <p:nvPr/>
        </p:nvGrpSpPr>
        <p:grpSpPr>
          <a:xfrm>
            <a:off x="4371675" y="1556792"/>
            <a:ext cx="4077277" cy="4464496"/>
            <a:chOff x="5143691" y="-871691"/>
            <a:chExt cx="2740949" cy="2900661"/>
          </a:xfrm>
        </p:grpSpPr>
        <p:pic>
          <p:nvPicPr>
            <p:cNvPr id="13" name="Picture 2" descr="F:\PhD\Raster_Differences\LUChange_GRAS_2080.tiff"/>
            <p:cNvPicPr>
              <a:picLocks noChangeAspect="1" noChangeArrowheads="1"/>
            </p:cNvPicPr>
            <p:nvPr/>
          </p:nvPicPr>
          <p:blipFill>
            <a:blip r:embed="rId4" cstate="print"/>
            <a:srcRect l="3473" t="3653" r="9607" b="49843"/>
            <a:stretch>
              <a:fillRect/>
            </a:stretch>
          </p:blipFill>
          <p:spPr bwMode="auto">
            <a:xfrm>
              <a:off x="5143691" y="-871691"/>
              <a:ext cx="2728070" cy="1459570"/>
            </a:xfrm>
            <a:prstGeom prst="rect">
              <a:avLst/>
            </a:prstGeom>
            <a:noFill/>
          </p:spPr>
        </p:pic>
        <p:pic>
          <p:nvPicPr>
            <p:cNvPr id="22" name="Picture 2" descr="F:\PhD\Raster_Differences\LUChange_SEDG_2080.tiff"/>
            <p:cNvPicPr>
              <a:picLocks noChangeAspect="1" noChangeArrowheads="1"/>
            </p:cNvPicPr>
            <p:nvPr/>
          </p:nvPicPr>
          <p:blipFill>
            <a:blip r:embed="rId5" cstate="print"/>
            <a:srcRect l="3593" t="4761" r="9520" b="49582"/>
            <a:stretch>
              <a:fillRect/>
            </a:stretch>
          </p:blipFill>
          <p:spPr bwMode="auto">
            <a:xfrm>
              <a:off x="5145658" y="589687"/>
              <a:ext cx="2738982" cy="1439283"/>
            </a:xfrm>
            <a:prstGeom prst="rect">
              <a:avLst/>
            </a:prstGeom>
            <a:noFill/>
          </p:spPr>
        </p:pic>
      </p:grpSp>
      <p:sp>
        <p:nvSpPr>
          <p:cNvPr id="23" name="Rectangle 22"/>
          <p:cNvSpPr/>
          <p:nvPr/>
        </p:nvSpPr>
        <p:spPr>
          <a:xfrm>
            <a:off x="377039" y="1559064"/>
            <a:ext cx="3888432" cy="3816429"/>
          </a:xfrm>
          <a:prstGeom prst="rect">
            <a:avLst/>
          </a:prstGeom>
        </p:spPr>
        <p:txBody>
          <a:bodyPr wrap="square">
            <a:spAutoFit/>
          </a:bodyPr>
          <a:lstStyle/>
          <a:p>
            <a:r>
              <a:rPr lang="en-US" sz="2200" b="1" dirty="0">
                <a:solidFill>
                  <a:schemeClr val="bg1"/>
                </a:solidFill>
                <a:latin typeface="Century Gothic" pitchFamily="34" charset="0"/>
                <a:ea typeface="Tahoma" pitchFamily="34" charset="0"/>
                <a:cs typeface="Tahoma" pitchFamily="34" charset="0"/>
              </a:rPr>
              <a:t>ALARM Scenarios</a:t>
            </a:r>
          </a:p>
          <a:p>
            <a:endParaRPr lang="en-NZ" sz="2200" b="1" dirty="0" smtClean="0">
              <a:solidFill>
                <a:schemeClr val="bg1"/>
              </a:solidFill>
              <a:latin typeface="Century Gothic" pitchFamily="34" charset="0"/>
              <a:ea typeface="Tahoma" pitchFamily="34" charset="0"/>
              <a:cs typeface="Tahoma" pitchFamily="34" charset="0"/>
            </a:endParaRPr>
          </a:p>
          <a:p>
            <a:r>
              <a:rPr lang="en-NZ" sz="2200" b="1" dirty="0" smtClean="0">
                <a:solidFill>
                  <a:schemeClr val="bg1"/>
                </a:solidFill>
                <a:latin typeface="Century Gothic" pitchFamily="34" charset="0"/>
                <a:ea typeface="Tahoma" pitchFamily="34" charset="0"/>
                <a:cs typeface="Tahoma" pitchFamily="34" charset="0"/>
              </a:rPr>
              <a:t>BAMBU</a:t>
            </a:r>
            <a:r>
              <a:rPr lang="en-NZ" sz="2200" dirty="0" smtClean="0">
                <a:solidFill>
                  <a:schemeClr val="bg1"/>
                </a:solidFill>
                <a:latin typeface="Century Gothic" pitchFamily="34" charset="0"/>
                <a:ea typeface="Tahoma" pitchFamily="34" charset="0"/>
                <a:cs typeface="Tahoma" pitchFamily="34" charset="0"/>
              </a:rPr>
              <a:t> </a:t>
            </a:r>
            <a:r>
              <a:rPr lang="en-NZ" sz="2200" dirty="0">
                <a:solidFill>
                  <a:schemeClr val="bg1"/>
                </a:solidFill>
                <a:latin typeface="Century Gothic" pitchFamily="34" charset="0"/>
                <a:ea typeface="Tahoma" pitchFamily="34" charset="0"/>
                <a:cs typeface="Tahoma" pitchFamily="34" charset="0"/>
              </a:rPr>
              <a:t>- ‘Business As Might Be Usual’ = </a:t>
            </a:r>
            <a:r>
              <a:rPr lang="en-NZ" sz="2200" b="1" dirty="0">
                <a:solidFill>
                  <a:schemeClr val="bg1"/>
                </a:solidFill>
                <a:latin typeface="Century Gothic" pitchFamily="34" charset="0"/>
                <a:ea typeface="Tahoma" pitchFamily="34" charset="0"/>
                <a:cs typeface="Tahoma" pitchFamily="34" charset="0"/>
              </a:rPr>
              <a:t>A2</a:t>
            </a:r>
            <a:endParaRPr lang="en-US" sz="2200" b="1" dirty="0">
              <a:solidFill>
                <a:schemeClr val="bg1"/>
              </a:solidFill>
              <a:latin typeface="Century Gothic" pitchFamily="34" charset="0"/>
              <a:ea typeface="Tahoma" pitchFamily="34" charset="0"/>
              <a:cs typeface="Tahoma" pitchFamily="34" charset="0"/>
            </a:endParaRPr>
          </a:p>
          <a:p>
            <a:endParaRPr lang="en-US" sz="2200" dirty="0">
              <a:solidFill>
                <a:schemeClr val="bg1"/>
              </a:solidFill>
              <a:latin typeface="Century Gothic" pitchFamily="34" charset="0"/>
              <a:ea typeface="Tahoma" pitchFamily="34" charset="0"/>
              <a:cs typeface="Tahoma" pitchFamily="34" charset="0"/>
            </a:endParaRPr>
          </a:p>
          <a:p>
            <a:r>
              <a:rPr lang="en-US" sz="2200" b="1" dirty="0">
                <a:solidFill>
                  <a:schemeClr val="bg1"/>
                </a:solidFill>
                <a:latin typeface="Century Gothic" pitchFamily="34" charset="0"/>
                <a:ea typeface="Tahoma" pitchFamily="34" charset="0"/>
                <a:cs typeface="Tahoma" pitchFamily="34" charset="0"/>
              </a:rPr>
              <a:t>GRAS</a:t>
            </a:r>
            <a:r>
              <a:rPr lang="en-US" sz="2200" dirty="0">
                <a:solidFill>
                  <a:schemeClr val="bg1"/>
                </a:solidFill>
                <a:latin typeface="Century Gothic" pitchFamily="34" charset="0"/>
                <a:ea typeface="Tahoma" pitchFamily="34" charset="0"/>
                <a:cs typeface="Tahoma" pitchFamily="34" charset="0"/>
              </a:rPr>
              <a:t>  - ‘Growth Applied Strategy’ = </a:t>
            </a:r>
            <a:r>
              <a:rPr lang="en-US" sz="2200" b="1" dirty="0">
                <a:solidFill>
                  <a:schemeClr val="bg1"/>
                </a:solidFill>
                <a:latin typeface="Century Gothic" pitchFamily="34" charset="0"/>
                <a:ea typeface="Tahoma" pitchFamily="34" charset="0"/>
                <a:cs typeface="Tahoma" pitchFamily="34" charset="0"/>
              </a:rPr>
              <a:t>A1F1</a:t>
            </a:r>
            <a:endParaRPr lang="en-NZ" sz="2200" b="1" dirty="0">
              <a:solidFill>
                <a:schemeClr val="bg1"/>
              </a:solidFill>
              <a:latin typeface="Century Gothic" pitchFamily="34" charset="0"/>
              <a:ea typeface="Tahoma" pitchFamily="34" charset="0"/>
              <a:cs typeface="Tahoma" pitchFamily="34" charset="0"/>
            </a:endParaRPr>
          </a:p>
          <a:p>
            <a:endParaRPr lang="en-NZ" sz="2200" dirty="0">
              <a:solidFill>
                <a:schemeClr val="bg1"/>
              </a:solidFill>
              <a:latin typeface="Century Gothic" pitchFamily="34" charset="0"/>
              <a:ea typeface="Tahoma" pitchFamily="34" charset="0"/>
              <a:cs typeface="Tahoma" pitchFamily="34" charset="0"/>
            </a:endParaRPr>
          </a:p>
          <a:p>
            <a:r>
              <a:rPr lang="en-NZ" sz="2200" b="1" dirty="0">
                <a:solidFill>
                  <a:schemeClr val="bg1"/>
                </a:solidFill>
                <a:latin typeface="Century Gothic" pitchFamily="34" charset="0"/>
                <a:ea typeface="Tahoma" pitchFamily="34" charset="0"/>
                <a:cs typeface="Tahoma" pitchFamily="34" charset="0"/>
              </a:rPr>
              <a:t>SEDG</a:t>
            </a:r>
            <a:r>
              <a:rPr lang="en-NZ" sz="2200" dirty="0">
                <a:solidFill>
                  <a:schemeClr val="bg1"/>
                </a:solidFill>
                <a:latin typeface="Century Gothic" pitchFamily="34" charset="0"/>
                <a:ea typeface="Tahoma" pitchFamily="34" charset="0"/>
                <a:cs typeface="Tahoma" pitchFamily="34" charset="0"/>
              </a:rPr>
              <a:t> - </a:t>
            </a:r>
            <a:r>
              <a:rPr lang="en-US" sz="2200" dirty="0">
                <a:solidFill>
                  <a:schemeClr val="bg1"/>
                </a:solidFill>
                <a:latin typeface="Century Gothic" pitchFamily="34" charset="0"/>
                <a:ea typeface="Tahoma" pitchFamily="34" charset="0"/>
                <a:cs typeface="Tahoma" pitchFamily="34" charset="0"/>
              </a:rPr>
              <a:t>‘Sustainable European Development Goal’ = </a:t>
            </a:r>
            <a:r>
              <a:rPr lang="en-US" sz="2200" b="1" dirty="0" smtClean="0">
                <a:solidFill>
                  <a:schemeClr val="bg1"/>
                </a:solidFill>
                <a:latin typeface="Century Gothic" pitchFamily="34" charset="0"/>
                <a:ea typeface="Tahoma" pitchFamily="34" charset="0"/>
                <a:cs typeface="Tahoma" pitchFamily="34" charset="0"/>
              </a:rPr>
              <a:t>B1</a:t>
            </a:r>
            <a:endParaRPr lang="en-NZ" sz="2200" b="1" dirty="0">
              <a:solidFill>
                <a:schemeClr val="bg1"/>
              </a:solidFill>
              <a:latin typeface="Century Gothic" pitchFamily="34" charset="0"/>
              <a:ea typeface="Tahoma" pitchFamily="34" charset="0"/>
              <a:cs typeface="Tahoma" pitchFamily="34" charset="0"/>
            </a:endParaRPr>
          </a:p>
        </p:txBody>
      </p:sp>
      <p:pic>
        <p:nvPicPr>
          <p:cNvPr id="24" name="Picture 2" descr="F:\PhD\Raster_Differences\LUChange_BAMBU_2080.tiff"/>
          <p:cNvPicPr>
            <a:picLocks noChangeAspect="1" noChangeArrowheads="1"/>
          </p:cNvPicPr>
          <p:nvPr/>
        </p:nvPicPr>
        <p:blipFill rotWithShape="1">
          <a:blip r:embed="rId6" cstate="print"/>
          <a:srcRect l="90446" t="6849" b="7473"/>
          <a:stretch/>
        </p:blipFill>
        <p:spPr bwMode="auto">
          <a:xfrm>
            <a:off x="8445409" y="1556792"/>
            <a:ext cx="375063" cy="4464496"/>
          </a:xfrm>
          <a:prstGeom prst="rect">
            <a:avLst/>
          </a:prstGeom>
          <a:noFill/>
        </p:spPr>
      </p:pic>
    </p:spTree>
    <p:extLst>
      <p:ext uri="{BB962C8B-B14F-4D97-AF65-F5344CB8AC3E}">
        <p14:creationId xmlns:p14="http://schemas.microsoft.com/office/powerpoint/2010/main" val="207020649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1237" y="81784"/>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SDM - Training</a:t>
            </a:r>
            <a:endParaRPr lang="en-US" sz="4000" i="1" dirty="0">
              <a:solidFill>
                <a:schemeClr val="bg1"/>
              </a:solidFill>
              <a:latin typeface="Century Gothic" pitchFamily="34" charset="0"/>
            </a:endParaRPr>
          </a:p>
        </p:txBody>
      </p:sp>
      <p:pic>
        <p:nvPicPr>
          <p:cNvPr id="6" name="Picture 2"/>
          <p:cNvPicPr>
            <a:picLocks noChangeAspect="1" noChangeArrowheads="1"/>
          </p:cNvPicPr>
          <p:nvPr/>
        </p:nvPicPr>
        <p:blipFill>
          <a:blip r:embed="rId4" cstate="print"/>
          <a:srcRect l="18900" t="15565" r="37451" b="21436"/>
          <a:stretch>
            <a:fillRect/>
          </a:stretch>
        </p:blipFill>
        <p:spPr bwMode="auto">
          <a:xfrm>
            <a:off x="132199" y="2071997"/>
            <a:ext cx="1535802" cy="13458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0" y="3638634"/>
            <a:ext cx="1800199" cy="1446550"/>
          </a:xfrm>
          <a:prstGeom prst="rect">
            <a:avLst/>
          </a:prstGeom>
        </p:spPr>
        <p:txBody>
          <a:bodyPr wrap="square">
            <a:spAutoFit/>
          </a:bodyPr>
          <a:lstStyle/>
          <a:p>
            <a:pPr lvl="0" eaLnBrk="0" fontAlgn="base" hangingPunct="0">
              <a:spcBef>
                <a:spcPct val="0"/>
              </a:spcBef>
              <a:spcAft>
                <a:spcPct val="0"/>
              </a:spcAft>
            </a:pPr>
            <a:r>
              <a:rPr lang="en-US" sz="2200" dirty="0" smtClean="0">
                <a:solidFill>
                  <a:schemeClr val="bg1"/>
                </a:solidFill>
                <a:latin typeface="Century Gothic" pitchFamily="34" charset="0"/>
                <a:ea typeface="Tahoma" pitchFamily="34" charset="0"/>
                <a:cs typeface="Tahoma" pitchFamily="34" charset="0"/>
              </a:rPr>
              <a:t>Bumblebee Collection Europe (48 Species)</a:t>
            </a:r>
          </a:p>
        </p:txBody>
      </p:sp>
      <p:grpSp>
        <p:nvGrpSpPr>
          <p:cNvPr id="9" name="Group 5"/>
          <p:cNvGrpSpPr>
            <a:grpSpLocks noChangeAspect="1"/>
          </p:cNvGrpSpPr>
          <p:nvPr/>
        </p:nvGrpSpPr>
        <p:grpSpPr bwMode="auto">
          <a:xfrm>
            <a:off x="2520280" y="2115856"/>
            <a:ext cx="1337650" cy="1379292"/>
            <a:chOff x="107901433" y="111078673"/>
            <a:chExt cx="2559757" cy="2269115"/>
          </a:xfrm>
        </p:grpSpPr>
        <p:pic>
          <p:nvPicPr>
            <p:cNvPr id="1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8877008" y="111078673"/>
              <a:ext cx="1584182"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pic>
          <p:nvPicPr>
            <p:cNvPr id="1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8710569" y="111244488"/>
              <a:ext cx="1584182"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pic>
          <p:nvPicPr>
            <p:cNvPr id="1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8564696" y="111359612"/>
              <a:ext cx="1584182"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pic>
          <p:nvPicPr>
            <p:cNvPr id="13"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8344065" y="111550360"/>
              <a:ext cx="1584182"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pic>
          <p:nvPicPr>
            <p:cNvPr id="14"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8116652" y="111806731"/>
              <a:ext cx="1584182"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pic>
          <p:nvPicPr>
            <p:cNvPr id="15"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21724" t="12666" r="30377" b="11896"/>
            <a:stretch>
              <a:fillRect/>
            </a:stretch>
          </p:blipFill>
          <p:spPr bwMode="auto">
            <a:xfrm>
              <a:off x="107901433" y="111996292"/>
              <a:ext cx="1584183" cy="1351496"/>
            </a:xfrm>
            <a:prstGeom prst="rect">
              <a:avLst/>
            </a:prstGeom>
            <a:noFill/>
            <a:ln w="25400" algn="ctr">
              <a:noFill/>
              <a:miter lim="800000"/>
              <a:headEnd/>
              <a:tailEnd/>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a:extLst>
              <a:ext uri="{909E8E84-426E-40DD-AFC4-6F175D3DCCD1}">
                <a14:hiddenFill xmlns:a14="http://schemas.microsoft.com/office/drawing/2010/main">
                  <a:solidFill>
                    <a:srgbClr val="5B9BD5"/>
                  </a:solidFill>
                </a14:hiddenFill>
              </a:ext>
            </a:extLst>
          </p:spPr>
        </p:pic>
      </p:grpSp>
      <p:sp>
        <p:nvSpPr>
          <p:cNvPr id="16" name="Rectangle 15"/>
          <p:cNvSpPr/>
          <p:nvPr/>
        </p:nvSpPr>
        <p:spPr>
          <a:xfrm>
            <a:off x="2247531" y="3725511"/>
            <a:ext cx="1928933" cy="769441"/>
          </a:xfrm>
          <a:prstGeom prst="rect">
            <a:avLst/>
          </a:prstGeom>
        </p:spPr>
        <p:txBody>
          <a:bodyPr wrap="square">
            <a:spAutoFit/>
          </a:bodyPr>
          <a:lstStyle/>
          <a:p>
            <a:pPr lvl="0" eaLnBrk="0" fontAlgn="base" hangingPunct="0">
              <a:spcBef>
                <a:spcPct val="0"/>
              </a:spcBef>
              <a:spcAft>
                <a:spcPct val="0"/>
              </a:spcAft>
            </a:pPr>
            <a:r>
              <a:rPr lang="en-US" sz="2200" dirty="0" smtClean="0">
                <a:solidFill>
                  <a:schemeClr val="bg1"/>
                </a:solidFill>
                <a:latin typeface="Century Gothic" pitchFamily="34" charset="0"/>
                <a:ea typeface="Tahoma" pitchFamily="34" charset="0"/>
                <a:cs typeface="Tahoma" pitchFamily="34" charset="0"/>
              </a:rPr>
              <a:t>European LU + Climate</a:t>
            </a:r>
          </a:p>
        </p:txBody>
      </p:sp>
      <p:sp>
        <p:nvSpPr>
          <p:cNvPr id="17" name="TextBox 16"/>
          <p:cNvSpPr txBox="1"/>
          <p:nvPr/>
        </p:nvSpPr>
        <p:spPr>
          <a:xfrm>
            <a:off x="4824536" y="2045688"/>
            <a:ext cx="1728192" cy="1446550"/>
          </a:xfrm>
          <a:prstGeom prst="rect">
            <a:avLst/>
          </a:prstGeom>
          <a:noFill/>
        </p:spPr>
        <p:txBody>
          <a:bodyPr wrap="square" rtlCol="0">
            <a:spAutoFit/>
          </a:bodyPr>
          <a:lstStyle/>
          <a:p>
            <a:r>
              <a:rPr lang="en-US" sz="2200" dirty="0" smtClean="0">
                <a:solidFill>
                  <a:schemeClr val="bg1"/>
                </a:solidFill>
                <a:latin typeface="Century Gothic" pitchFamily="34" charset="0"/>
                <a:ea typeface="Tahoma" pitchFamily="34" charset="0"/>
                <a:cs typeface="Tahoma" pitchFamily="34" charset="0"/>
              </a:rPr>
              <a:t>Algorithms: </a:t>
            </a:r>
          </a:p>
          <a:p>
            <a:pPr marL="144000" indent="-144000">
              <a:buFont typeface="Arial" panose="020B0604020202020204" pitchFamily="34" charset="0"/>
              <a:buChar char="•"/>
            </a:pPr>
            <a:r>
              <a:rPr lang="en-US" sz="2200" dirty="0" smtClean="0">
                <a:solidFill>
                  <a:schemeClr val="bg1"/>
                </a:solidFill>
                <a:latin typeface="Century Gothic" pitchFamily="34" charset="0"/>
                <a:ea typeface="Tahoma" pitchFamily="34" charset="0"/>
                <a:cs typeface="Tahoma" pitchFamily="34" charset="0"/>
              </a:rPr>
              <a:t>GLM</a:t>
            </a:r>
          </a:p>
          <a:p>
            <a:pPr marL="144000" indent="-144000">
              <a:buFont typeface="Arial" panose="020B0604020202020204" pitchFamily="34" charset="0"/>
              <a:buChar char="•"/>
            </a:pPr>
            <a:r>
              <a:rPr lang="en-US" sz="2200" dirty="0" smtClean="0">
                <a:solidFill>
                  <a:schemeClr val="bg1"/>
                </a:solidFill>
                <a:latin typeface="Century Gothic" pitchFamily="34" charset="0"/>
                <a:ea typeface="Tahoma" pitchFamily="34" charset="0"/>
                <a:cs typeface="Tahoma" pitchFamily="34" charset="0"/>
              </a:rPr>
              <a:t>MAXENT</a:t>
            </a:r>
          </a:p>
          <a:p>
            <a:pPr marL="144000" indent="-144000">
              <a:buFont typeface="Arial" panose="020B0604020202020204" pitchFamily="34" charset="0"/>
              <a:buChar char="•"/>
            </a:pPr>
            <a:r>
              <a:rPr lang="en-US" sz="2200" dirty="0" smtClean="0">
                <a:solidFill>
                  <a:schemeClr val="bg1"/>
                </a:solidFill>
                <a:latin typeface="Century Gothic" pitchFamily="34" charset="0"/>
                <a:ea typeface="Tahoma" pitchFamily="34" charset="0"/>
                <a:cs typeface="Tahoma" pitchFamily="34" charset="0"/>
              </a:rPr>
              <a:t>GBM</a:t>
            </a:r>
          </a:p>
        </p:txBody>
      </p:sp>
      <p:sp>
        <p:nvSpPr>
          <p:cNvPr id="18" name="TextBox 17"/>
          <p:cNvSpPr txBox="1"/>
          <p:nvPr/>
        </p:nvSpPr>
        <p:spPr>
          <a:xfrm>
            <a:off x="1800199" y="2017820"/>
            <a:ext cx="936184" cy="1477328"/>
          </a:xfrm>
          <a:prstGeom prst="rect">
            <a:avLst/>
          </a:prstGeom>
          <a:noFill/>
        </p:spPr>
        <p:txBody>
          <a:bodyPr wrap="square" rtlCol="0">
            <a:spAutoFit/>
          </a:bodyPr>
          <a:lstStyle/>
          <a:p>
            <a:r>
              <a:rPr lang="en-US" sz="9000" dirty="0" smtClean="0">
                <a:solidFill>
                  <a:schemeClr val="bg1"/>
                </a:solidFill>
                <a:latin typeface="Century Gothic" pitchFamily="34" charset="0"/>
              </a:rPr>
              <a:t>+</a:t>
            </a:r>
            <a:endParaRPr lang="en-US" sz="9000" dirty="0">
              <a:solidFill>
                <a:schemeClr val="bg1"/>
              </a:solidFill>
              <a:latin typeface="Century Gothic" pitchFamily="34" charset="0"/>
            </a:endParaRPr>
          </a:p>
        </p:txBody>
      </p:sp>
      <p:sp>
        <p:nvSpPr>
          <p:cNvPr id="19" name="TextBox 18"/>
          <p:cNvSpPr txBox="1"/>
          <p:nvPr/>
        </p:nvSpPr>
        <p:spPr>
          <a:xfrm>
            <a:off x="3960440" y="2038307"/>
            <a:ext cx="936184" cy="1477328"/>
          </a:xfrm>
          <a:prstGeom prst="rect">
            <a:avLst/>
          </a:prstGeom>
          <a:noFill/>
        </p:spPr>
        <p:txBody>
          <a:bodyPr wrap="square" rtlCol="0">
            <a:spAutoFit/>
          </a:bodyPr>
          <a:lstStyle/>
          <a:p>
            <a:r>
              <a:rPr lang="en-US" sz="9000" dirty="0" smtClean="0">
                <a:solidFill>
                  <a:schemeClr val="bg1"/>
                </a:solidFill>
                <a:latin typeface="Century Gothic" pitchFamily="34" charset="0"/>
              </a:rPr>
              <a:t>+</a:t>
            </a:r>
            <a:endParaRPr lang="en-US" sz="9000" dirty="0">
              <a:solidFill>
                <a:schemeClr val="bg1"/>
              </a:solidFill>
              <a:latin typeface="Century Gothic" pitchFamily="34" charset="0"/>
            </a:endParaRPr>
          </a:p>
        </p:txBody>
      </p:sp>
      <p:sp>
        <p:nvSpPr>
          <p:cNvPr id="20" name="TextBox 19"/>
          <p:cNvSpPr txBox="1"/>
          <p:nvPr/>
        </p:nvSpPr>
        <p:spPr>
          <a:xfrm>
            <a:off x="6336704" y="2139694"/>
            <a:ext cx="936184" cy="1477328"/>
          </a:xfrm>
          <a:prstGeom prst="rect">
            <a:avLst/>
          </a:prstGeom>
          <a:noFill/>
        </p:spPr>
        <p:txBody>
          <a:bodyPr wrap="square" rtlCol="0">
            <a:spAutoFit/>
          </a:bodyPr>
          <a:lstStyle/>
          <a:p>
            <a:r>
              <a:rPr lang="en-US" sz="9000" dirty="0" smtClean="0">
                <a:solidFill>
                  <a:schemeClr val="bg1"/>
                </a:solidFill>
                <a:latin typeface="Century Gothic" pitchFamily="34" charset="0"/>
              </a:rPr>
              <a:t>=</a:t>
            </a:r>
            <a:endParaRPr lang="en-US" sz="9000" dirty="0">
              <a:solidFill>
                <a:schemeClr val="bg1"/>
              </a:solidFill>
              <a:latin typeface="Century Gothic" pitchFamily="34" charset="0"/>
            </a:endParaRPr>
          </a:p>
        </p:txBody>
      </p:sp>
      <p:pic>
        <p:nvPicPr>
          <p:cNvPr id="21" name="Picture 2"/>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t="9900"/>
          <a:stretch/>
        </p:blipFill>
        <p:spPr bwMode="auto">
          <a:xfrm>
            <a:off x="7128792" y="1989940"/>
            <a:ext cx="1907704" cy="2149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flipV="1">
            <a:off x="5508104" y="3492238"/>
            <a:ext cx="504056" cy="180897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364088" y="5373216"/>
            <a:ext cx="2718556" cy="707886"/>
          </a:xfrm>
          <a:prstGeom prst="rect">
            <a:avLst/>
          </a:prstGeom>
          <a:noFill/>
        </p:spPr>
        <p:txBody>
          <a:bodyPr wrap="square" rtlCol="0">
            <a:spAutoFit/>
          </a:bodyPr>
          <a:lstStyle/>
          <a:p>
            <a:r>
              <a:rPr lang="en-US" sz="4000" dirty="0" smtClean="0">
                <a:solidFill>
                  <a:schemeClr val="bg1"/>
                </a:solidFill>
                <a:latin typeface="Century Gothic" pitchFamily="34" charset="0"/>
              </a:rPr>
              <a:t>ENSEMBLE</a:t>
            </a:r>
            <a:endParaRPr lang="en-US" sz="4000" dirty="0">
              <a:solidFill>
                <a:schemeClr val="bg1"/>
              </a:solidFill>
              <a:latin typeface="Century Gothic" pitchFamily="34" charset="0"/>
            </a:endParaRPr>
          </a:p>
        </p:txBody>
      </p:sp>
    </p:spTree>
    <p:extLst>
      <p:ext uri="{BB962C8B-B14F-4D97-AF65-F5344CB8AC3E}">
        <p14:creationId xmlns:p14="http://schemas.microsoft.com/office/powerpoint/2010/main" val="15625267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p:nvPr/>
        </p:nvGrpSpPr>
        <p:grpSpPr>
          <a:xfrm>
            <a:off x="5181601" y="1180667"/>
            <a:ext cx="4502967" cy="4882987"/>
            <a:chOff x="5119919" y="49188"/>
            <a:chExt cx="4502967" cy="4882987"/>
          </a:xfrm>
        </p:grpSpPr>
        <p:sp>
          <p:nvSpPr>
            <p:cNvPr id="23" name="TextBox 22"/>
            <p:cNvSpPr txBox="1"/>
            <p:nvPr/>
          </p:nvSpPr>
          <p:spPr>
            <a:xfrm>
              <a:off x="6156176" y="842297"/>
              <a:ext cx="2861323" cy="2462213"/>
            </a:xfrm>
            <a:prstGeom prst="rect">
              <a:avLst/>
            </a:prstGeom>
            <a:noFill/>
          </p:spPr>
          <p:txBody>
            <a:bodyPr wrap="square" rtlCol="0">
              <a:spAutoFit/>
            </a:bodyPr>
            <a:lstStyle/>
            <a:p>
              <a:pPr marL="342900" indent="-342900">
                <a:buFont typeface="Arial" panose="020B0604020202020204" pitchFamily="34" charset="0"/>
                <a:buChar char="•"/>
              </a:pPr>
              <a:r>
                <a:rPr lang="en-US" sz="1400" dirty="0">
                  <a:solidFill>
                    <a:schemeClr val="bg1"/>
                  </a:solidFill>
                  <a:latin typeface="Century Gothic" pitchFamily="34" charset="0"/>
                  <a:ea typeface="Tahoma" pitchFamily="34" charset="0"/>
                  <a:cs typeface="Tahoma" pitchFamily="34" charset="0"/>
                </a:rPr>
                <a:t>Variable </a:t>
              </a:r>
              <a:r>
                <a:rPr lang="en-US" sz="1400" dirty="0" smtClean="0">
                  <a:solidFill>
                    <a:schemeClr val="bg1"/>
                  </a:solidFill>
                  <a:latin typeface="Century Gothic" pitchFamily="34" charset="0"/>
                  <a:ea typeface="Tahoma" pitchFamily="34" charset="0"/>
                  <a:cs typeface="Tahoma" pitchFamily="34" charset="0"/>
                </a:rPr>
                <a:t>Contribution</a:t>
              </a:r>
              <a:endParaRPr lang="en-US" sz="1400" dirty="0">
                <a:solidFill>
                  <a:schemeClr val="bg1"/>
                </a:solidFill>
                <a:latin typeface="Century Gothic" pitchFamily="34" charset="0"/>
                <a:ea typeface="Tahoma" pitchFamily="34" charset="0"/>
                <a:cs typeface="Tahoma" pitchFamily="34" charset="0"/>
              </a:endParaRPr>
            </a:p>
            <a:p>
              <a:pPr marL="342900" indent="-342900">
                <a:buFont typeface="Arial" panose="020B0604020202020204" pitchFamily="34" charset="0"/>
                <a:buChar char="•"/>
              </a:pPr>
              <a:endParaRPr lang="en-US" sz="1400" dirty="0" smtClean="0">
                <a:solidFill>
                  <a:schemeClr val="bg1"/>
                </a:solidFill>
                <a:latin typeface="Century Gothic" pitchFamily="34" charset="0"/>
                <a:ea typeface="Tahoma" pitchFamily="34" charset="0"/>
                <a:cs typeface="Tahoma" pitchFamily="34" charset="0"/>
              </a:endParaRPr>
            </a:p>
            <a:p>
              <a:pPr marL="342900"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Model Performance</a:t>
              </a:r>
            </a:p>
            <a:p>
              <a:pPr marL="342900" indent="-342900">
                <a:buFont typeface="Arial" panose="020B0604020202020204" pitchFamily="34" charset="0"/>
                <a:buChar char="•"/>
              </a:pPr>
              <a:endParaRPr lang="en-US" sz="1400" dirty="0" smtClean="0">
                <a:solidFill>
                  <a:schemeClr val="bg1"/>
                </a:solidFill>
                <a:latin typeface="Century Gothic" pitchFamily="34" charset="0"/>
                <a:ea typeface="Tahoma" pitchFamily="34" charset="0"/>
                <a:cs typeface="Tahoma" pitchFamily="34" charset="0"/>
              </a:endParaRPr>
            </a:p>
            <a:p>
              <a:pPr marL="342900"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Distribution </a:t>
              </a:r>
              <a:r>
                <a:rPr lang="en-US" sz="1400" dirty="0">
                  <a:solidFill>
                    <a:schemeClr val="bg1"/>
                  </a:solidFill>
                  <a:latin typeface="Century Gothic" pitchFamily="34" charset="0"/>
                  <a:ea typeface="Tahoma" pitchFamily="34" charset="0"/>
                  <a:cs typeface="Tahoma" pitchFamily="34" charset="0"/>
                </a:rPr>
                <a:t>Maps </a:t>
              </a:r>
              <a:endParaRPr lang="en-US" sz="1400" dirty="0" smtClean="0">
                <a:solidFill>
                  <a:schemeClr val="bg1"/>
                </a:solidFill>
                <a:latin typeface="Century Gothic" pitchFamily="34" charset="0"/>
                <a:ea typeface="Tahoma" pitchFamily="34" charset="0"/>
                <a:cs typeface="Tahoma" pitchFamily="34" charset="0"/>
              </a:endParaRPr>
            </a:p>
            <a:p>
              <a:pPr marL="914400" lvl="1"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Binary  </a:t>
              </a:r>
            </a:p>
            <a:p>
              <a:pPr marL="914400" lvl="1"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Habitat Suitability</a:t>
              </a:r>
            </a:p>
            <a:p>
              <a:pPr marL="914400" lvl="1" indent="-342900"/>
              <a:r>
                <a:rPr lang="en-US" sz="1400" dirty="0">
                  <a:solidFill>
                    <a:schemeClr val="bg1"/>
                  </a:solidFill>
                  <a:latin typeface="Century Gothic" pitchFamily="34" charset="0"/>
                  <a:ea typeface="Tahoma" pitchFamily="34" charset="0"/>
                  <a:cs typeface="Tahoma" pitchFamily="34" charset="0"/>
                </a:rPr>
                <a:t> </a:t>
              </a:r>
              <a:endParaRPr lang="en-US" sz="1400" dirty="0" smtClean="0">
                <a:solidFill>
                  <a:schemeClr val="bg1"/>
                </a:solidFill>
                <a:latin typeface="Century Gothic" pitchFamily="34" charset="0"/>
                <a:ea typeface="Tahoma" pitchFamily="34" charset="0"/>
                <a:cs typeface="Tahoma" pitchFamily="34" charset="0"/>
              </a:endParaRPr>
            </a:p>
            <a:p>
              <a:pPr marL="457200"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Results</a:t>
              </a:r>
            </a:p>
            <a:p>
              <a:pPr marL="914400" lvl="1"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Range Shifts</a:t>
              </a:r>
            </a:p>
            <a:p>
              <a:pPr marL="914400" lvl="1" indent="-342900">
                <a:buFont typeface="Arial" panose="020B0604020202020204" pitchFamily="34" charset="0"/>
                <a:buChar char="•"/>
              </a:pPr>
              <a:r>
                <a:rPr lang="en-US" sz="1400" dirty="0" smtClean="0">
                  <a:solidFill>
                    <a:schemeClr val="bg1"/>
                  </a:solidFill>
                  <a:latin typeface="Century Gothic" pitchFamily="34" charset="0"/>
                  <a:ea typeface="Tahoma" pitchFamily="34" charset="0"/>
                  <a:cs typeface="Tahoma" pitchFamily="34" charset="0"/>
                </a:rPr>
                <a:t>Range Change</a:t>
              </a:r>
            </a:p>
          </p:txBody>
        </p:sp>
        <p:pic>
          <p:nvPicPr>
            <p:cNvPr id="24" name="Picture 3"/>
            <p:cNvPicPr>
              <a:picLocks noChangeAspect="1" noChangeArrowheads="1"/>
            </p:cNvPicPr>
            <p:nvPr/>
          </p:nvPicPr>
          <p:blipFill rotWithShape="1">
            <a:blip r:embed="rId4" cstate="print">
              <a:clrChange>
                <a:clrFrom>
                  <a:srgbClr val="FEFFFF"/>
                </a:clrFrom>
                <a:clrTo>
                  <a:srgbClr val="FEFFFF">
                    <a:alpha val="0"/>
                  </a:srgbClr>
                </a:clrTo>
              </a:clrChange>
              <a:biLevel thresh="25000"/>
            </a:blip>
            <a:srcRect l="49612" t="34407" r="32279" b="22460"/>
            <a:stretch/>
          </p:blipFill>
          <p:spPr bwMode="auto">
            <a:xfrm>
              <a:off x="6156176" y="3412467"/>
              <a:ext cx="1050884" cy="1519708"/>
            </a:xfrm>
            <a:prstGeom prst="rect">
              <a:avLst/>
            </a:prstGeom>
            <a:ln>
              <a:noFill/>
            </a:ln>
            <a:effectLst>
              <a:outerShdw blurRad="76200" dir="18900000" sy="23000" kx="-1200000" algn="bl" rotWithShape="0">
                <a:prstClr val="black">
                  <a:alpha val="20000"/>
                </a:prstClr>
              </a:outerShdw>
            </a:effectLst>
          </p:spPr>
        </p:pic>
        <p:sp>
          <p:nvSpPr>
            <p:cNvPr id="27" name="TextBox 26"/>
            <p:cNvSpPr txBox="1"/>
            <p:nvPr/>
          </p:nvSpPr>
          <p:spPr>
            <a:xfrm>
              <a:off x="5396533" y="49188"/>
              <a:ext cx="4226353" cy="553998"/>
            </a:xfrm>
            <a:prstGeom prst="rect">
              <a:avLst/>
            </a:prstGeom>
            <a:noFill/>
            <a:ln>
              <a:noFill/>
            </a:ln>
          </p:spPr>
          <p:txBody>
            <a:bodyPr wrap="square" rtlCol="0">
              <a:spAutoFit/>
            </a:bodyPr>
            <a:lstStyle/>
            <a:p>
              <a:pPr algn="ctr"/>
              <a:r>
                <a:rPr lang="en-US" sz="3000" dirty="0" smtClean="0">
                  <a:solidFill>
                    <a:schemeClr val="bg1"/>
                  </a:solidFill>
                  <a:latin typeface="Century Gothic" pitchFamily="34" charset="0"/>
                  <a:ea typeface="Tahoma" pitchFamily="34" charset="0"/>
                  <a:cs typeface="Tahoma" pitchFamily="34" charset="0"/>
                </a:rPr>
                <a:t>Output</a:t>
              </a:r>
            </a:p>
          </p:txBody>
        </p:sp>
        <p:sp>
          <p:nvSpPr>
            <p:cNvPr id="28" name="TextBox 27"/>
            <p:cNvSpPr txBox="1"/>
            <p:nvPr/>
          </p:nvSpPr>
          <p:spPr>
            <a:xfrm>
              <a:off x="5119919" y="2002977"/>
              <a:ext cx="936184" cy="1477328"/>
            </a:xfrm>
            <a:prstGeom prst="rect">
              <a:avLst/>
            </a:prstGeom>
            <a:noFill/>
          </p:spPr>
          <p:txBody>
            <a:bodyPr wrap="square" rtlCol="0">
              <a:spAutoFit/>
            </a:bodyPr>
            <a:lstStyle/>
            <a:p>
              <a:r>
                <a:rPr lang="en-US" sz="9000" dirty="0" smtClean="0">
                  <a:solidFill>
                    <a:schemeClr val="bg1"/>
                  </a:solidFill>
                  <a:latin typeface="Century Gothic" pitchFamily="34" charset="0"/>
                </a:rPr>
                <a:t>=</a:t>
              </a:r>
              <a:endParaRPr lang="en-US" sz="9000" dirty="0">
                <a:solidFill>
                  <a:schemeClr val="bg1"/>
                </a:solidFill>
                <a:latin typeface="Century Gothic" pitchFamily="34" charset="0"/>
              </a:endParaRPr>
            </a:p>
          </p:txBody>
        </p:sp>
      </p:grpSp>
      <p:grpSp>
        <p:nvGrpSpPr>
          <p:cNvPr id="29" name="Group 28"/>
          <p:cNvGrpSpPr/>
          <p:nvPr/>
        </p:nvGrpSpPr>
        <p:grpSpPr>
          <a:xfrm>
            <a:off x="99761" y="1131479"/>
            <a:ext cx="4899435" cy="5346993"/>
            <a:chOff x="38079" y="0"/>
            <a:chExt cx="4899435" cy="5346993"/>
          </a:xfrm>
        </p:grpSpPr>
        <p:grpSp>
          <p:nvGrpSpPr>
            <p:cNvPr id="30" name="Group 29"/>
            <p:cNvGrpSpPr/>
            <p:nvPr/>
          </p:nvGrpSpPr>
          <p:grpSpPr>
            <a:xfrm>
              <a:off x="113066" y="0"/>
              <a:ext cx="4824448" cy="5346993"/>
              <a:chOff x="113066" y="0"/>
              <a:chExt cx="4824448" cy="5346993"/>
            </a:xfrm>
          </p:grpSpPr>
          <p:sp>
            <p:nvSpPr>
              <p:cNvPr id="32" name="TextBox 31"/>
              <p:cNvSpPr txBox="1"/>
              <p:nvPr/>
            </p:nvSpPr>
            <p:spPr>
              <a:xfrm>
                <a:off x="113066" y="0"/>
                <a:ext cx="4226353" cy="553998"/>
              </a:xfrm>
              <a:prstGeom prst="rect">
                <a:avLst/>
              </a:prstGeom>
              <a:noFill/>
              <a:ln>
                <a:noFill/>
              </a:ln>
            </p:spPr>
            <p:txBody>
              <a:bodyPr wrap="square" rtlCol="0">
                <a:spAutoFit/>
              </a:bodyPr>
              <a:lstStyle/>
              <a:p>
                <a:pPr algn="ctr"/>
                <a:r>
                  <a:rPr lang="en-US" sz="3000" dirty="0" smtClean="0">
                    <a:solidFill>
                      <a:schemeClr val="bg1"/>
                    </a:solidFill>
                    <a:latin typeface="Century Gothic" pitchFamily="34" charset="0"/>
                    <a:ea typeface="Tahoma" pitchFamily="34" charset="0"/>
                    <a:cs typeface="Tahoma" pitchFamily="34" charset="0"/>
                  </a:rPr>
                  <a:t>Model Projections</a:t>
                </a:r>
              </a:p>
            </p:txBody>
          </p:sp>
          <p:grpSp>
            <p:nvGrpSpPr>
              <p:cNvPr id="33" name="Group 32"/>
              <p:cNvGrpSpPr/>
              <p:nvPr/>
            </p:nvGrpSpPr>
            <p:grpSpPr>
              <a:xfrm>
                <a:off x="3478992" y="450488"/>
                <a:ext cx="1458522" cy="1384504"/>
                <a:chOff x="3707904" y="680908"/>
                <a:chExt cx="2020073" cy="1729876"/>
              </a:xfrm>
            </p:grpSpPr>
            <p:pic>
              <p:nvPicPr>
                <p:cNvPr id="63" name="Picture 62"/>
                <p:cNvPicPr>
                  <a:picLocks noChangeAspect="1"/>
                </p:cNvPicPr>
                <p:nvPr/>
              </p:nvPicPr>
              <p:blipFill>
                <a:blip r:embed="rId5"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4503841" y="680908"/>
                  <a:ext cx="1224136" cy="1729876"/>
                </a:xfrm>
                <a:prstGeom prst="rect">
                  <a:avLst/>
                </a:prstGeom>
                <a:ln>
                  <a:noFill/>
                </a:ln>
                <a:effectLst>
                  <a:outerShdw blurRad="292100" dist="139700" dir="2700000" algn="tl" rotWithShape="0">
                    <a:srgbClr val="333333">
                      <a:alpha val="65000"/>
                    </a:srgbClr>
                  </a:outerShdw>
                </a:effectLst>
              </p:spPr>
            </p:pic>
            <p:pic>
              <p:nvPicPr>
                <p:cNvPr id="64" name="Picture 3" descr="F:\PhD\Images\BENELUXGreen.tif"/>
                <p:cNvPicPr>
                  <a:picLocks noChangeAspect="1" noChangeArrowheads="1"/>
                </p:cNvPicPr>
                <p:nvPr/>
              </p:nvPicPr>
              <p:blipFill>
                <a:blip r:embed="rId6" cstate="print">
                  <a:clrChange>
                    <a:clrFrom>
                      <a:srgbClr val="F0F0F0"/>
                    </a:clrFrom>
                    <a:clrTo>
                      <a:srgbClr val="F0F0F0">
                        <a:alpha val="0"/>
                      </a:srgbClr>
                    </a:clrTo>
                  </a:clrChange>
                </a:blip>
                <a:srcRect l="22026" t="25076" r="17403" b="23874"/>
                <a:stretch>
                  <a:fillRect/>
                </a:stretch>
              </p:blipFill>
              <p:spPr bwMode="auto">
                <a:xfrm>
                  <a:off x="3707904" y="919801"/>
                  <a:ext cx="1097224" cy="1488311"/>
                </a:xfrm>
                <a:prstGeom prst="rect">
                  <a:avLst/>
                </a:prstGeom>
                <a:ln>
                  <a:noFill/>
                </a:ln>
                <a:effectLst>
                  <a:outerShdw blurRad="292100" dist="139700" dir="2700000" algn="tl" rotWithShape="0">
                    <a:srgbClr val="333333">
                      <a:alpha val="65000"/>
                    </a:srgbClr>
                  </a:outerShdw>
                </a:effectLst>
              </p:spPr>
            </p:pic>
          </p:grpSp>
          <p:grpSp>
            <p:nvGrpSpPr>
              <p:cNvPr id="34" name="Group 33"/>
              <p:cNvGrpSpPr/>
              <p:nvPr/>
            </p:nvGrpSpPr>
            <p:grpSpPr>
              <a:xfrm>
                <a:off x="3436099" y="1811779"/>
                <a:ext cx="1458522" cy="1384504"/>
                <a:chOff x="3707904" y="680908"/>
                <a:chExt cx="2020073" cy="1729876"/>
              </a:xfrm>
            </p:grpSpPr>
            <p:pic>
              <p:nvPicPr>
                <p:cNvPr id="61" name="Picture 60"/>
                <p:cNvPicPr>
                  <a:picLocks noChangeAspect="1"/>
                </p:cNvPicPr>
                <p:nvPr/>
              </p:nvPicPr>
              <p:blipFill>
                <a:blip r:embed="rId5"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4503841" y="680908"/>
                  <a:ext cx="1224136" cy="1729876"/>
                </a:xfrm>
                <a:prstGeom prst="rect">
                  <a:avLst/>
                </a:prstGeom>
                <a:ln>
                  <a:noFill/>
                </a:ln>
                <a:effectLst>
                  <a:outerShdw blurRad="292100" dist="139700" dir="2700000" algn="tl" rotWithShape="0">
                    <a:srgbClr val="333333">
                      <a:alpha val="65000"/>
                    </a:srgbClr>
                  </a:outerShdw>
                </a:effectLst>
              </p:spPr>
            </p:pic>
            <p:pic>
              <p:nvPicPr>
                <p:cNvPr id="62" name="Picture 3" descr="F:\PhD\Images\BENELUXGreen.tif"/>
                <p:cNvPicPr>
                  <a:picLocks noChangeAspect="1" noChangeArrowheads="1"/>
                </p:cNvPicPr>
                <p:nvPr/>
              </p:nvPicPr>
              <p:blipFill>
                <a:blip r:embed="rId6" cstate="print">
                  <a:clrChange>
                    <a:clrFrom>
                      <a:srgbClr val="F0F0F0"/>
                    </a:clrFrom>
                    <a:clrTo>
                      <a:srgbClr val="F0F0F0">
                        <a:alpha val="0"/>
                      </a:srgbClr>
                    </a:clrTo>
                  </a:clrChange>
                </a:blip>
                <a:srcRect l="22026" t="25076" r="17403" b="23874"/>
                <a:stretch>
                  <a:fillRect/>
                </a:stretch>
              </p:blipFill>
              <p:spPr bwMode="auto">
                <a:xfrm>
                  <a:off x="3707904" y="919801"/>
                  <a:ext cx="1097224" cy="1488311"/>
                </a:xfrm>
                <a:prstGeom prst="rect">
                  <a:avLst/>
                </a:prstGeom>
                <a:ln>
                  <a:noFill/>
                </a:ln>
                <a:effectLst>
                  <a:outerShdw blurRad="292100" dist="139700" dir="2700000" algn="tl" rotWithShape="0">
                    <a:srgbClr val="333333">
                      <a:alpha val="65000"/>
                    </a:srgbClr>
                  </a:outerShdw>
                </a:effectLst>
              </p:spPr>
            </p:pic>
          </p:grpSp>
          <p:grpSp>
            <p:nvGrpSpPr>
              <p:cNvPr id="35" name="Group 34"/>
              <p:cNvGrpSpPr/>
              <p:nvPr/>
            </p:nvGrpSpPr>
            <p:grpSpPr>
              <a:xfrm>
                <a:off x="2749731" y="3063184"/>
                <a:ext cx="1458522" cy="1384504"/>
                <a:chOff x="3707904" y="680908"/>
                <a:chExt cx="2020073" cy="1729876"/>
              </a:xfrm>
            </p:grpSpPr>
            <p:pic>
              <p:nvPicPr>
                <p:cNvPr id="59" name="Picture 58"/>
                <p:cNvPicPr>
                  <a:picLocks noChangeAspect="1"/>
                </p:cNvPicPr>
                <p:nvPr/>
              </p:nvPicPr>
              <p:blipFill>
                <a:blip r:embed="rId5"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4503841" y="680908"/>
                  <a:ext cx="1224136" cy="1729876"/>
                </a:xfrm>
                <a:prstGeom prst="rect">
                  <a:avLst/>
                </a:prstGeom>
                <a:ln>
                  <a:noFill/>
                </a:ln>
                <a:effectLst>
                  <a:outerShdw blurRad="292100" dist="139700" dir="2700000" algn="tl" rotWithShape="0">
                    <a:srgbClr val="333333">
                      <a:alpha val="65000"/>
                    </a:srgbClr>
                  </a:outerShdw>
                </a:effectLst>
              </p:spPr>
            </p:pic>
            <p:pic>
              <p:nvPicPr>
                <p:cNvPr id="60" name="Picture 3" descr="F:\PhD\Images\BENELUXGreen.tif"/>
                <p:cNvPicPr>
                  <a:picLocks noChangeAspect="1" noChangeArrowheads="1"/>
                </p:cNvPicPr>
                <p:nvPr/>
              </p:nvPicPr>
              <p:blipFill>
                <a:blip r:embed="rId6" cstate="print">
                  <a:clrChange>
                    <a:clrFrom>
                      <a:srgbClr val="F0F0F0"/>
                    </a:clrFrom>
                    <a:clrTo>
                      <a:srgbClr val="F0F0F0">
                        <a:alpha val="0"/>
                      </a:srgbClr>
                    </a:clrTo>
                  </a:clrChange>
                </a:blip>
                <a:srcRect l="22026" t="25076" r="17403" b="23874"/>
                <a:stretch>
                  <a:fillRect/>
                </a:stretch>
              </p:blipFill>
              <p:spPr bwMode="auto">
                <a:xfrm>
                  <a:off x="3707904" y="919801"/>
                  <a:ext cx="1097224" cy="1488311"/>
                </a:xfrm>
                <a:prstGeom prst="rect">
                  <a:avLst/>
                </a:prstGeom>
                <a:ln>
                  <a:noFill/>
                </a:ln>
                <a:effectLst>
                  <a:outerShdw blurRad="292100" dist="139700" dir="2700000" algn="tl" rotWithShape="0">
                    <a:srgbClr val="333333">
                      <a:alpha val="65000"/>
                    </a:srgbClr>
                  </a:outerShdw>
                </a:effectLst>
              </p:spPr>
            </p:pic>
          </p:grpSp>
          <p:grpSp>
            <p:nvGrpSpPr>
              <p:cNvPr id="36" name="Group 35"/>
              <p:cNvGrpSpPr/>
              <p:nvPr/>
            </p:nvGrpSpPr>
            <p:grpSpPr>
              <a:xfrm>
                <a:off x="1115616" y="3962489"/>
                <a:ext cx="1458522" cy="1384504"/>
                <a:chOff x="3707904" y="680908"/>
                <a:chExt cx="2020073" cy="1729876"/>
              </a:xfrm>
            </p:grpSpPr>
            <p:pic>
              <p:nvPicPr>
                <p:cNvPr id="57" name="Picture 56"/>
                <p:cNvPicPr>
                  <a:picLocks noChangeAspect="1"/>
                </p:cNvPicPr>
                <p:nvPr/>
              </p:nvPicPr>
              <p:blipFill>
                <a:blip r:embed="rId5" cstate="print">
                  <a:clrChange>
                    <a:clrFrom>
                      <a:srgbClr val="F0F0F0"/>
                    </a:clrFrom>
                    <a:clrTo>
                      <a:srgbClr val="F0F0F0">
                        <a:alpha val="0"/>
                      </a:srgbClr>
                    </a:clrTo>
                  </a:clrChange>
                  <a:extLst>
                    <a:ext uri="{28A0092B-C50C-407E-A947-70E740481C1C}">
                      <a14:useLocalDpi xmlns:a14="http://schemas.microsoft.com/office/drawing/2010/main" val="0"/>
                    </a:ext>
                  </a:extLst>
                </a:blip>
                <a:stretch>
                  <a:fillRect/>
                </a:stretch>
              </p:blipFill>
              <p:spPr>
                <a:xfrm>
                  <a:off x="4503841" y="680908"/>
                  <a:ext cx="1224136" cy="1729876"/>
                </a:xfrm>
                <a:prstGeom prst="rect">
                  <a:avLst/>
                </a:prstGeom>
                <a:ln>
                  <a:noFill/>
                </a:ln>
                <a:effectLst>
                  <a:outerShdw blurRad="292100" dist="139700" dir="2700000" algn="tl" rotWithShape="0">
                    <a:srgbClr val="333333">
                      <a:alpha val="65000"/>
                    </a:srgbClr>
                  </a:outerShdw>
                </a:effectLst>
              </p:spPr>
            </p:pic>
            <p:pic>
              <p:nvPicPr>
                <p:cNvPr id="58" name="Picture 3" descr="F:\PhD\Images\BENELUXGreen.tif"/>
                <p:cNvPicPr>
                  <a:picLocks noChangeAspect="1" noChangeArrowheads="1"/>
                </p:cNvPicPr>
                <p:nvPr/>
              </p:nvPicPr>
              <p:blipFill>
                <a:blip r:embed="rId6" cstate="print">
                  <a:clrChange>
                    <a:clrFrom>
                      <a:srgbClr val="F0F0F0"/>
                    </a:clrFrom>
                    <a:clrTo>
                      <a:srgbClr val="F0F0F0">
                        <a:alpha val="0"/>
                      </a:srgbClr>
                    </a:clrTo>
                  </a:clrChange>
                </a:blip>
                <a:srcRect l="22026" t="25076" r="17403" b="23874"/>
                <a:stretch>
                  <a:fillRect/>
                </a:stretch>
              </p:blipFill>
              <p:spPr bwMode="auto">
                <a:xfrm>
                  <a:off x="3707904" y="919801"/>
                  <a:ext cx="1097224" cy="1488311"/>
                </a:xfrm>
                <a:prstGeom prst="rect">
                  <a:avLst/>
                </a:prstGeom>
                <a:ln>
                  <a:noFill/>
                </a:ln>
                <a:effectLst>
                  <a:outerShdw blurRad="292100" dist="139700" dir="2700000" algn="tl" rotWithShape="0">
                    <a:srgbClr val="333333">
                      <a:alpha val="65000"/>
                    </a:srgbClr>
                  </a:outerShdw>
                </a:effectLst>
              </p:spPr>
            </p:pic>
          </p:grpSp>
          <p:sp>
            <p:nvSpPr>
              <p:cNvPr id="37" name="TextBox 36"/>
              <p:cNvSpPr txBox="1"/>
              <p:nvPr/>
            </p:nvSpPr>
            <p:spPr>
              <a:xfrm>
                <a:off x="1541826" y="762147"/>
                <a:ext cx="717677" cy="369332"/>
              </a:xfrm>
              <a:prstGeom prst="rect">
                <a:avLst/>
              </a:prstGeom>
              <a:noFill/>
            </p:spPr>
            <p:txBody>
              <a:bodyPr wrap="square" rtlCol="0">
                <a:spAutoFit/>
              </a:bodyPr>
              <a:lstStyle/>
              <a:p>
                <a:r>
                  <a:rPr lang="en-US" dirty="0" smtClean="0">
                    <a:solidFill>
                      <a:schemeClr val="bg1"/>
                    </a:solidFill>
                    <a:latin typeface="Century Gothic" pitchFamily="34" charset="0"/>
                  </a:rPr>
                  <a:t>2000</a:t>
                </a:r>
                <a:endParaRPr lang="en-US" dirty="0">
                  <a:solidFill>
                    <a:schemeClr val="bg1"/>
                  </a:solidFill>
                  <a:latin typeface="Century Gothic" pitchFamily="34" charset="0"/>
                </a:endParaRPr>
              </a:p>
            </p:txBody>
          </p:sp>
          <p:sp>
            <p:nvSpPr>
              <p:cNvPr id="38" name="TextBox 37"/>
              <p:cNvSpPr txBox="1"/>
              <p:nvPr/>
            </p:nvSpPr>
            <p:spPr>
              <a:xfrm rot="676337">
                <a:off x="1295341" y="1719014"/>
                <a:ext cx="2255262" cy="338554"/>
              </a:xfrm>
              <a:prstGeom prst="rect">
                <a:avLst/>
              </a:prstGeom>
              <a:noFill/>
            </p:spPr>
            <p:txBody>
              <a:bodyPr wrap="square" rtlCol="0">
                <a:spAutoFit/>
              </a:bodyPr>
              <a:lstStyle/>
              <a:p>
                <a:r>
                  <a:rPr lang="en-US" sz="1600" dirty="0" smtClean="0">
                    <a:solidFill>
                      <a:schemeClr val="bg1"/>
                    </a:solidFill>
                    <a:latin typeface="Century Gothic" pitchFamily="34" charset="0"/>
                  </a:rPr>
                  <a:t>BAMBU (2050 + 2100)</a:t>
                </a:r>
                <a:endParaRPr lang="en-US" sz="1600" dirty="0">
                  <a:solidFill>
                    <a:schemeClr val="bg1"/>
                  </a:solidFill>
                  <a:latin typeface="Century Gothic" pitchFamily="34" charset="0"/>
                </a:endParaRPr>
              </a:p>
            </p:txBody>
          </p:sp>
          <p:sp>
            <p:nvSpPr>
              <p:cNvPr id="39" name="TextBox 38"/>
              <p:cNvSpPr txBox="1"/>
              <p:nvPr/>
            </p:nvSpPr>
            <p:spPr>
              <a:xfrm rot="1833203">
                <a:off x="1245476" y="2639899"/>
                <a:ext cx="2255262" cy="338554"/>
              </a:xfrm>
              <a:prstGeom prst="rect">
                <a:avLst/>
              </a:prstGeom>
              <a:noFill/>
            </p:spPr>
            <p:txBody>
              <a:bodyPr wrap="square" rtlCol="0">
                <a:spAutoFit/>
              </a:bodyPr>
              <a:lstStyle/>
              <a:p>
                <a:r>
                  <a:rPr lang="en-US" sz="1600" dirty="0" smtClean="0">
                    <a:solidFill>
                      <a:schemeClr val="bg1"/>
                    </a:solidFill>
                    <a:latin typeface="Century Gothic" pitchFamily="34" charset="0"/>
                  </a:rPr>
                  <a:t>GRAS (2050 + 2100)</a:t>
                </a:r>
                <a:endParaRPr lang="en-US" sz="1600" dirty="0">
                  <a:solidFill>
                    <a:schemeClr val="bg1"/>
                  </a:solidFill>
                  <a:latin typeface="Century Gothic" pitchFamily="34" charset="0"/>
                </a:endParaRPr>
              </a:p>
            </p:txBody>
          </p:sp>
          <p:sp>
            <p:nvSpPr>
              <p:cNvPr id="40" name="TextBox 39"/>
              <p:cNvSpPr txBox="1"/>
              <p:nvPr/>
            </p:nvSpPr>
            <p:spPr>
              <a:xfrm rot="3694310">
                <a:off x="371648" y="3212178"/>
                <a:ext cx="2255262" cy="338554"/>
              </a:xfrm>
              <a:prstGeom prst="rect">
                <a:avLst/>
              </a:prstGeom>
              <a:noFill/>
            </p:spPr>
            <p:txBody>
              <a:bodyPr wrap="square" rtlCol="0">
                <a:spAutoFit/>
              </a:bodyPr>
              <a:lstStyle/>
              <a:p>
                <a:r>
                  <a:rPr lang="en-US" sz="1600" dirty="0" smtClean="0">
                    <a:solidFill>
                      <a:schemeClr val="bg1"/>
                    </a:solidFill>
                    <a:latin typeface="Century Gothic" pitchFamily="34" charset="0"/>
                  </a:rPr>
                  <a:t>SEDG (2050 + 2100)</a:t>
                </a:r>
                <a:endParaRPr lang="en-US" sz="1600" dirty="0">
                  <a:solidFill>
                    <a:schemeClr val="bg1"/>
                  </a:solidFill>
                  <a:latin typeface="Century Gothic" pitchFamily="34" charset="0"/>
                </a:endParaRPr>
              </a:p>
            </p:txBody>
          </p:sp>
          <p:grpSp>
            <p:nvGrpSpPr>
              <p:cNvPr id="41" name="Group 40"/>
              <p:cNvGrpSpPr/>
              <p:nvPr/>
            </p:nvGrpSpPr>
            <p:grpSpPr>
              <a:xfrm>
                <a:off x="1413245" y="1142740"/>
                <a:ext cx="1732592" cy="177856"/>
                <a:chOff x="4894621" y="3577580"/>
                <a:chExt cx="1333563" cy="144016"/>
              </a:xfrm>
            </p:grpSpPr>
            <p:cxnSp>
              <p:nvCxnSpPr>
                <p:cNvPr id="54" name="Straight Arrow Connector 53"/>
                <p:cNvCxnSpPr/>
                <p:nvPr/>
              </p:nvCxnSpPr>
              <p:spPr>
                <a:xfrm>
                  <a:off x="4894621" y="3577580"/>
                  <a:ext cx="1333563"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4894621" y="3649588"/>
                  <a:ext cx="1333563"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4894621" y="3721596"/>
                  <a:ext cx="1333563"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grpSp>
          <p:grpSp>
            <p:nvGrpSpPr>
              <p:cNvPr id="42" name="Group 41"/>
              <p:cNvGrpSpPr/>
              <p:nvPr/>
            </p:nvGrpSpPr>
            <p:grpSpPr>
              <a:xfrm rot="768231">
                <a:off x="1342394" y="2065818"/>
                <a:ext cx="1732592" cy="177856"/>
                <a:chOff x="4894621" y="3577580"/>
                <a:chExt cx="1333563" cy="144016"/>
              </a:xfrm>
            </p:grpSpPr>
            <p:cxnSp>
              <p:nvCxnSpPr>
                <p:cNvPr id="51" name="Straight Arrow Connector 50"/>
                <p:cNvCxnSpPr/>
                <p:nvPr/>
              </p:nvCxnSpPr>
              <p:spPr>
                <a:xfrm>
                  <a:off x="4894621" y="3577580"/>
                  <a:ext cx="1333563"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4894621" y="3649588"/>
                  <a:ext cx="1333563"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894621" y="3721596"/>
                  <a:ext cx="1333563"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rot="1939027">
                <a:off x="1244273" y="2860412"/>
                <a:ext cx="1732592" cy="177856"/>
                <a:chOff x="4894621" y="3577580"/>
                <a:chExt cx="1333563" cy="144016"/>
              </a:xfrm>
            </p:grpSpPr>
            <p:cxnSp>
              <p:nvCxnSpPr>
                <p:cNvPr id="48" name="Straight Arrow Connector 47"/>
                <p:cNvCxnSpPr/>
                <p:nvPr/>
              </p:nvCxnSpPr>
              <p:spPr>
                <a:xfrm>
                  <a:off x="4894621" y="3577580"/>
                  <a:ext cx="1333563"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a:off x="4894621" y="3649588"/>
                  <a:ext cx="1333563"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4894621" y="3721596"/>
                  <a:ext cx="1333563"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rot="3726538">
                <a:off x="306336" y="3295349"/>
                <a:ext cx="1732592" cy="177856"/>
                <a:chOff x="4894621" y="3577580"/>
                <a:chExt cx="1333563" cy="144016"/>
              </a:xfrm>
            </p:grpSpPr>
            <p:cxnSp>
              <p:nvCxnSpPr>
                <p:cNvPr id="45" name="Straight Arrow Connector 44"/>
                <p:cNvCxnSpPr/>
                <p:nvPr/>
              </p:nvCxnSpPr>
              <p:spPr>
                <a:xfrm>
                  <a:off x="4894621" y="3577580"/>
                  <a:ext cx="1333563"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894621" y="3649588"/>
                  <a:ext cx="1333563" cy="0"/>
                </a:xfrm>
                <a:prstGeom prst="straightConnector1">
                  <a:avLst/>
                </a:prstGeom>
                <a:ln>
                  <a:solidFill>
                    <a:srgbClr val="0070C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4894621" y="3721596"/>
                  <a:ext cx="1333563"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grpSp>
        </p:grpSp>
        <p:pic>
          <p:nvPicPr>
            <p:cNvPr id="31" name="Picture 2"/>
            <p:cNvPicPr>
              <a:picLocks noChangeAspect="1" noChangeArrowheads="1"/>
            </p:cNvPicPr>
            <p:nvPr/>
          </p:nvPicPr>
          <p:blipFill rotWithShape="1">
            <a:blip r:embed="rId7" cstate="print">
              <a:grayscl/>
              <a:extLst>
                <a:ext uri="{28A0092B-C50C-407E-A947-70E740481C1C}">
                  <a14:useLocalDpi xmlns:a14="http://schemas.microsoft.com/office/drawing/2010/main" val="0"/>
                </a:ext>
              </a:extLst>
            </a:blip>
            <a:srcRect t="9900"/>
            <a:stretch/>
          </p:blipFill>
          <p:spPr bwMode="auto">
            <a:xfrm>
              <a:off x="38079" y="985292"/>
              <a:ext cx="1306147" cy="147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5" name="Picture 3"/>
          <p:cNvPicPr>
            <a:picLocks noChangeAspect="1" noChangeArrowheads="1"/>
          </p:cNvPicPr>
          <p:nvPr/>
        </p:nvPicPr>
        <p:blipFill rotWithShape="1">
          <a:blip r:embed="rId4" cstate="print">
            <a:clrChange>
              <a:clrFrom>
                <a:srgbClr val="FEFFFF"/>
              </a:clrFrom>
              <a:clrTo>
                <a:srgbClr val="FEFFFF">
                  <a:alpha val="0"/>
                </a:srgbClr>
              </a:clrTo>
            </a:clrChange>
            <a:biLevel thresh="25000"/>
          </a:blip>
          <a:srcRect l="49612" t="34407" r="32279" b="22460"/>
          <a:stretch/>
        </p:blipFill>
        <p:spPr bwMode="auto">
          <a:xfrm>
            <a:off x="6876256" y="4588925"/>
            <a:ext cx="1050884" cy="1519708"/>
          </a:xfrm>
          <a:prstGeom prst="rect">
            <a:avLst/>
          </a:prstGeom>
          <a:ln>
            <a:noFill/>
          </a:ln>
          <a:effectLst>
            <a:outerShdw blurRad="76200" dir="18900000" sy="23000" kx="-1200000" algn="bl" rotWithShape="0">
              <a:prstClr val="black">
                <a:alpha val="20000"/>
              </a:prstClr>
            </a:outerShdw>
          </a:effectLst>
        </p:spPr>
      </p:pic>
      <p:pic>
        <p:nvPicPr>
          <p:cNvPr id="66" name="Picture 3"/>
          <p:cNvPicPr>
            <a:picLocks noChangeAspect="1" noChangeArrowheads="1"/>
          </p:cNvPicPr>
          <p:nvPr/>
        </p:nvPicPr>
        <p:blipFill rotWithShape="1">
          <a:blip r:embed="rId4" cstate="print">
            <a:clrChange>
              <a:clrFrom>
                <a:srgbClr val="FEFFFF"/>
              </a:clrFrom>
              <a:clrTo>
                <a:srgbClr val="FEFFFF">
                  <a:alpha val="0"/>
                </a:srgbClr>
              </a:clrTo>
            </a:clrChange>
            <a:biLevel thresh="25000"/>
          </a:blip>
          <a:srcRect l="49612" t="34407" r="32279" b="22460"/>
          <a:stretch/>
        </p:blipFill>
        <p:spPr bwMode="auto">
          <a:xfrm>
            <a:off x="7521860" y="4619099"/>
            <a:ext cx="1050884" cy="1519708"/>
          </a:xfrm>
          <a:prstGeom prst="rect">
            <a:avLst/>
          </a:prstGeom>
          <a:ln>
            <a:noFill/>
          </a:ln>
          <a:effectLst>
            <a:outerShdw blurRad="76200" dir="18900000" sy="23000" kx="-1200000" algn="bl" rotWithShape="0">
              <a:prstClr val="black">
                <a:alpha val="20000"/>
              </a:prstClr>
            </a:outerShdw>
          </a:effectLst>
        </p:spPr>
      </p:pic>
      <p:sp>
        <p:nvSpPr>
          <p:cNvPr id="67" name="TextBox 66"/>
          <p:cNvSpPr txBox="1"/>
          <p:nvPr/>
        </p:nvSpPr>
        <p:spPr>
          <a:xfrm>
            <a:off x="386592" y="40432"/>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SDM - Projecting</a:t>
            </a:r>
            <a:endParaRPr lang="en-US" sz="4000" i="1" dirty="0">
              <a:solidFill>
                <a:schemeClr val="bg1"/>
              </a:solidFill>
              <a:latin typeface="Century Gothic" pitchFamily="34" charset="0"/>
            </a:endParaRPr>
          </a:p>
        </p:txBody>
      </p:sp>
    </p:spTree>
    <p:extLst>
      <p:ext uri="{BB962C8B-B14F-4D97-AF65-F5344CB8AC3E}">
        <p14:creationId xmlns:p14="http://schemas.microsoft.com/office/powerpoint/2010/main" val="128426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G:\PhD\Images\2017_SPRich\OBS_M.tif"/>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2787" y="926604"/>
            <a:ext cx="6617291" cy="50688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G:\PhD\Images\2017_SPRich\OBS_C_style.tif"/>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9063" y="908720"/>
            <a:ext cx="6617291" cy="50688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57673" y="40342"/>
            <a:ext cx="1742458" cy="1200329"/>
            <a:chOff x="173559" y="40342"/>
            <a:chExt cx="1742458" cy="1200329"/>
          </a:xfrm>
        </p:grpSpPr>
        <p:pic>
          <p:nvPicPr>
            <p:cNvPr id="5126" name="Picture 6"/>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487" t="37777" r="80894" b="58966"/>
            <a:stretch/>
          </p:blipFill>
          <p:spPr bwMode="auto">
            <a:xfrm>
              <a:off x="173559" y="116632"/>
              <a:ext cx="362821"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47865" y="40342"/>
              <a:ext cx="1368152" cy="1200329"/>
            </a:xfrm>
            <a:prstGeom prst="rect">
              <a:avLst/>
            </a:prstGeom>
            <a:noFill/>
          </p:spPr>
          <p:txBody>
            <a:bodyPr wrap="square" rtlCol="0">
              <a:spAutoFit/>
            </a:bodyPr>
            <a:lstStyle/>
            <a:p>
              <a:r>
                <a:rPr lang="en-US" dirty="0" smtClean="0">
                  <a:solidFill>
                    <a:schemeClr val="bg1"/>
                  </a:solidFill>
                  <a:latin typeface="Century Gothic" pitchFamily="34" charset="0"/>
                </a:rPr>
                <a:t>High: 37</a:t>
              </a:r>
            </a:p>
            <a:p>
              <a:endParaRPr lang="en-US" dirty="0">
                <a:solidFill>
                  <a:schemeClr val="bg1"/>
                </a:solidFill>
                <a:latin typeface="Century Gothic" pitchFamily="34" charset="0"/>
              </a:endParaRPr>
            </a:p>
            <a:p>
              <a:endParaRPr lang="en-US" dirty="0" smtClean="0">
                <a:solidFill>
                  <a:schemeClr val="bg1"/>
                </a:solidFill>
                <a:latin typeface="Century Gothic" pitchFamily="34" charset="0"/>
              </a:endParaRPr>
            </a:p>
            <a:p>
              <a:r>
                <a:rPr lang="en-US" dirty="0" smtClean="0">
                  <a:solidFill>
                    <a:schemeClr val="bg1"/>
                  </a:solidFill>
                  <a:latin typeface="Century Gothic" pitchFamily="34" charset="0"/>
                </a:rPr>
                <a:t>Low: 0</a:t>
              </a:r>
              <a:endParaRPr lang="en-US" dirty="0">
                <a:solidFill>
                  <a:schemeClr val="bg1"/>
                </a:solidFill>
                <a:latin typeface="Century Gothic" pitchFamily="34" charset="0"/>
              </a:endParaRPr>
            </a:p>
          </p:txBody>
        </p:sp>
      </p:grpSp>
      <p:sp>
        <p:nvSpPr>
          <p:cNvPr id="4" name="TextBox 3"/>
          <p:cNvSpPr txBox="1"/>
          <p:nvPr/>
        </p:nvSpPr>
        <p:spPr>
          <a:xfrm>
            <a:off x="683568" y="5877272"/>
            <a:ext cx="3039219" cy="646331"/>
          </a:xfrm>
          <a:prstGeom prst="rect">
            <a:avLst/>
          </a:prstGeom>
          <a:noFill/>
        </p:spPr>
        <p:txBody>
          <a:bodyPr wrap="square" rtlCol="0">
            <a:spAutoFit/>
          </a:bodyPr>
          <a:lstStyle/>
          <a:p>
            <a:r>
              <a:rPr lang="en-US" dirty="0" smtClean="0">
                <a:solidFill>
                  <a:schemeClr val="bg1"/>
                </a:solidFill>
                <a:latin typeface="Century Gothic" pitchFamily="34" charset="0"/>
              </a:rPr>
              <a:t>Climate Only</a:t>
            </a:r>
          </a:p>
          <a:p>
            <a:r>
              <a:rPr lang="en-US" dirty="0" smtClean="0">
                <a:solidFill>
                  <a:schemeClr val="bg1"/>
                </a:solidFill>
                <a:latin typeface="Century Gothic" pitchFamily="34" charset="0"/>
              </a:rPr>
              <a:t>Present</a:t>
            </a:r>
            <a:endParaRPr lang="en-US" dirty="0">
              <a:solidFill>
                <a:schemeClr val="bg1"/>
              </a:solidFill>
              <a:latin typeface="Century Gothic" pitchFamily="34" charset="0"/>
            </a:endParaRPr>
          </a:p>
        </p:txBody>
      </p:sp>
      <p:sp>
        <p:nvSpPr>
          <p:cNvPr id="11" name="TextBox 10"/>
          <p:cNvSpPr txBox="1"/>
          <p:nvPr/>
        </p:nvSpPr>
        <p:spPr>
          <a:xfrm>
            <a:off x="5076056" y="5858569"/>
            <a:ext cx="3039219" cy="646331"/>
          </a:xfrm>
          <a:prstGeom prst="rect">
            <a:avLst/>
          </a:prstGeom>
          <a:noFill/>
        </p:spPr>
        <p:txBody>
          <a:bodyPr wrap="square" rtlCol="0">
            <a:spAutoFit/>
          </a:bodyPr>
          <a:lstStyle/>
          <a:p>
            <a:r>
              <a:rPr lang="en-US" dirty="0" smtClean="0">
                <a:solidFill>
                  <a:schemeClr val="bg1"/>
                </a:solidFill>
                <a:latin typeface="Century Gothic" pitchFamily="34" charset="0"/>
              </a:rPr>
              <a:t>Dynamic </a:t>
            </a:r>
          </a:p>
          <a:p>
            <a:r>
              <a:rPr lang="en-US" dirty="0" smtClean="0">
                <a:solidFill>
                  <a:schemeClr val="bg1"/>
                </a:solidFill>
                <a:latin typeface="Century Gothic" pitchFamily="34" charset="0"/>
              </a:rPr>
              <a:t>Present</a:t>
            </a:r>
            <a:endParaRPr lang="en-US" dirty="0">
              <a:solidFill>
                <a:schemeClr val="bg1"/>
              </a:solidFill>
              <a:latin typeface="Century Gothic" pitchFamily="34" charset="0"/>
            </a:endParaRPr>
          </a:p>
        </p:txBody>
      </p:sp>
    </p:spTree>
    <p:extLst>
      <p:ext uri="{BB962C8B-B14F-4D97-AF65-F5344CB8AC3E}">
        <p14:creationId xmlns:p14="http://schemas.microsoft.com/office/powerpoint/2010/main" val="20889229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6147" name="Picture 3" descr="G:\PhD\Images\2017_SPRich\B80_M_style.tif"/>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2785" y="908720"/>
            <a:ext cx="6617291" cy="506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naturalis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157673" y="40342"/>
            <a:ext cx="1742458" cy="1200329"/>
            <a:chOff x="173559" y="40342"/>
            <a:chExt cx="1742458" cy="1200329"/>
          </a:xfrm>
        </p:grpSpPr>
        <p:pic>
          <p:nvPicPr>
            <p:cNvPr id="5126" name="Picture 6"/>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8487" t="37777" r="80894" b="58966"/>
            <a:stretch/>
          </p:blipFill>
          <p:spPr bwMode="auto">
            <a:xfrm>
              <a:off x="173559" y="116632"/>
              <a:ext cx="362821"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47865" y="40342"/>
              <a:ext cx="1368152" cy="1200329"/>
            </a:xfrm>
            <a:prstGeom prst="rect">
              <a:avLst/>
            </a:prstGeom>
            <a:noFill/>
          </p:spPr>
          <p:txBody>
            <a:bodyPr wrap="square" rtlCol="0">
              <a:spAutoFit/>
            </a:bodyPr>
            <a:lstStyle/>
            <a:p>
              <a:r>
                <a:rPr lang="en-US" dirty="0" smtClean="0">
                  <a:solidFill>
                    <a:schemeClr val="bg1"/>
                  </a:solidFill>
                  <a:latin typeface="Century Gothic" pitchFamily="34" charset="0"/>
                </a:rPr>
                <a:t>High: 37</a:t>
              </a:r>
            </a:p>
            <a:p>
              <a:endParaRPr lang="en-US" dirty="0">
                <a:solidFill>
                  <a:schemeClr val="bg1"/>
                </a:solidFill>
                <a:latin typeface="Century Gothic" pitchFamily="34" charset="0"/>
              </a:endParaRPr>
            </a:p>
            <a:p>
              <a:endParaRPr lang="en-US" dirty="0" smtClean="0">
                <a:solidFill>
                  <a:schemeClr val="bg1"/>
                </a:solidFill>
                <a:latin typeface="Century Gothic" pitchFamily="34" charset="0"/>
              </a:endParaRPr>
            </a:p>
            <a:p>
              <a:r>
                <a:rPr lang="en-US" dirty="0" smtClean="0">
                  <a:solidFill>
                    <a:schemeClr val="bg1"/>
                  </a:solidFill>
                  <a:latin typeface="Century Gothic" pitchFamily="34" charset="0"/>
                </a:rPr>
                <a:t>Low: 0</a:t>
              </a:r>
              <a:endParaRPr lang="en-US" dirty="0">
                <a:solidFill>
                  <a:schemeClr val="bg1"/>
                </a:solidFill>
                <a:latin typeface="Century Gothic" pitchFamily="34" charset="0"/>
              </a:endParaRPr>
            </a:p>
          </p:txBody>
        </p:sp>
      </p:grpSp>
      <p:sp>
        <p:nvSpPr>
          <p:cNvPr id="4" name="TextBox 3"/>
          <p:cNvSpPr txBox="1"/>
          <p:nvPr/>
        </p:nvSpPr>
        <p:spPr>
          <a:xfrm>
            <a:off x="683568" y="5877272"/>
            <a:ext cx="3039219" cy="646331"/>
          </a:xfrm>
          <a:prstGeom prst="rect">
            <a:avLst/>
          </a:prstGeom>
          <a:noFill/>
        </p:spPr>
        <p:txBody>
          <a:bodyPr wrap="square" rtlCol="0">
            <a:spAutoFit/>
          </a:bodyPr>
          <a:lstStyle/>
          <a:p>
            <a:r>
              <a:rPr lang="en-US" dirty="0" smtClean="0">
                <a:solidFill>
                  <a:schemeClr val="bg1"/>
                </a:solidFill>
                <a:latin typeface="Century Gothic" pitchFamily="34" charset="0"/>
              </a:rPr>
              <a:t>Climate Only</a:t>
            </a:r>
          </a:p>
          <a:p>
            <a:r>
              <a:rPr lang="en-US" dirty="0" smtClean="0">
                <a:solidFill>
                  <a:schemeClr val="bg1"/>
                </a:solidFill>
                <a:latin typeface="Century Gothic" pitchFamily="34" charset="0"/>
              </a:rPr>
              <a:t>BAMBU 2100</a:t>
            </a:r>
            <a:endParaRPr lang="en-US" dirty="0">
              <a:solidFill>
                <a:schemeClr val="bg1"/>
              </a:solidFill>
              <a:latin typeface="Century Gothic" pitchFamily="34" charset="0"/>
            </a:endParaRPr>
          </a:p>
        </p:txBody>
      </p:sp>
      <p:sp>
        <p:nvSpPr>
          <p:cNvPr id="11" name="TextBox 10"/>
          <p:cNvSpPr txBox="1"/>
          <p:nvPr/>
        </p:nvSpPr>
        <p:spPr>
          <a:xfrm>
            <a:off x="5076056" y="5858569"/>
            <a:ext cx="3039219" cy="646331"/>
          </a:xfrm>
          <a:prstGeom prst="rect">
            <a:avLst/>
          </a:prstGeom>
          <a:noFill/>
        </p:spPr>
        <p:txBody>
          <a:bodyPr wrap="square" rtlCol="0">
            <a:spAutoFit/>
          </a:bodyPr>
          <a:lstStyle/>
          <a:p>
            <a:r>
              <a:rPr lang="en-US" dirty="0" smtClean="0">
                <a:solidFill>
                  <a:schemeClr val="bg1"/>
                </a:solidFill>
                <a:latin typeface="Century Gothic" pitchFamily="34" charset="0"/>
              </a:rPr>
              <a:t>Dynamic </a:t>
            </a:r>
          </a:p>
          <a:p>
            <a:r>
              <a:rPr lang="en-US" dirty="0">
                <a:solidFill>
                  <a:schemeClr val="bg1"/>
                </a:solidFill>
                <a:latin typeface="Century Gothic" pitchFamily="34" charset="0"/>
              </a:rPr>
              <a:t>BAMBU 2100</a:t>
            </a:r>
          </a:p>
        </p:txBody>
      </p:sp>
      <p:pic>
        <p:nvPicPr>
          <p:cNvPr id="6146" name="Picture 2" descr="G:\PhD\Images\2017_SPRich\B80_C_style.tif"/>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732" y="908720"/>
            <a:ext cx="6617291" cy="506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135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PhD\Images\BENELUXGreen.tif"/>
          <p:cNvPicPr>
            <a:picLocks noChangeAspect="1" noChangeArrowheads="1"/>
          </p:cNvPicPr>
          <p:nvPr/>
        </p:nvPicPr>
        <p:blipFill>
          <a:blip r:embed="rId4" cstate="print">
            <a:clrChange>
              <a:clrFrom>
                <a:srgbClr val="F0F0F0"/>
              </a:clrFrom>
              <a:clrTo>
                <a:srgbClr val="F0F0F0">
                  <a:alpha val="0"/>
                </a:srgbClr>
              </a:clrTo>
            </a:clrChange>
          </a:blip>
          <a:srcRect l="22026" t="25076" r="17403" b="23874"/>
          <a:stretch>
            <a:fillRect/>
          </a:stretch>
        </p:blipFill>
        <p:spPr bwMode="auto">
          <a:xfrm>
            <a:off x="3031698" y="980728"/>
            <a:ext cx="983672" cy="1334286"/>
          </a:xfrm>
          <a:prstGeom prst="rect">
            <a:avLst/>
          </a:prstGeom>
          <a:noFill/>
        </p:spPr>
      </p:pic>
      <p:pic>
        <p:nvPicPr>
          <p:cNvPr id="9" name="Picture 8"/>
          <p:cNvPicPr>
            <a:picLocks noChangeAspect="1" noChangeArrowheads="1"/>
          </p:cNvPicPr>
          <p:nvPr/>
        </p:nvPicPr>
        <p:blipFill rotWithShape="1">
          <a:blip r:embed="rId5" cstate="print">
            <a:clrChange>
              <a:clrFrom>
                <a:srgbClr val="FEFFFF"/>
              </a:clrFrom>
              <a:clrTo>
                <a:srgbClr val="FEFFFF">
                  <a:alpha val="0"/>
                </a:srgbClr>
              </a:clrTo>
            </a:clrChange>
            <a:extLst>
              <a:ext uri="{28A0092B-C50C-407E-A947-70E740481C1C}">
                <a14:useLocalDpi xmlns:a14="http://schemas.microsoft.com/office/drawing/2010/main" val="0"/>
              </a:ext>
            </a:extLst>
          </a:blip>
          <a:srcRect l="49841" t="9594" r="9432" b="3673"/>
          <a:stretch/>
        </p:blipFill>
        <p:spPr bwMode="auto">
          <a:xfrm>
            <a:off x="7083176" y="948766"/>
            <a:ext cx="1349122" cy="161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9370" y="116632"/>
            <a:ext cx="5107006" cy="553998"/>
          </a:xfrm>
          <a:prstGeom prst="rect">
            <a:avLst/>
          </a:prstGeom>
          <a:noFill/>
          <a:ln>
            <a:noFill/>
          </a:ln>
        </p:spPr>
        <p:txBody>
          <a:bodyPr wrap="square" rtlCol="0">
            <a:spAutoFit/>
          </a:bodyPr>
          <a:lstStyle/>
          <a:p>
            <a:pPr algn="ctr"/>
            <a:r>
              <a:rPr lang="en-US" sz="3000" dirty="0" smtClean="0">
                <a:solidFill>
                  <a:schemeClr val="bg1"/>
                </a:solidFill>
                <a:latin typeface="Century Gothic" pitchFamily="34" charset="0"/>
                <a:ea typeface="Tahoma" pitchFamily="34" charset="0"/>
                <a:cs typeface="Tahoma" pitchFamily="34" charset="0"/>
              </a:rPr>
              <a:t>Mixed Effect Model Results</a:t>
            </a:r>
          </a:p>
        </p:txBody>
      </p:sp>
      <p:graphicFrame>
        <p:nvGraphicFramePr>
          <p:cNvPr id="11" name="Table 10"/>
          <p:cNvGraphicFramePr>
            <a:graphicFrameLocks noGrp="1"/>
          </p:cNvGraphicFramePr>
          <p:nvPr>
            <p:extLst>
              <p:ext uri="{D42A27DB-BD31-4B8C-83A1-F6EECF244321}">
                <p14:modId xmlns:p14="http://schemas.microsoft.com/office/powerpoint/2010/main" val="2601737363"/>
              </p:ext>
            </p:extLst>
          </p:nvPr>
        </p:nvGraphicFramePr>
        <p:xfrm>
          <a:off x="64140" y="2780928"/>
          <a:ext cx="8945478" cy="2808310"/>
        </p:xfrm>
        <a:graphic>
          <a:graphicData uri="http://schemas.openxmlformats.org/drawingml/2006/table">
            <a:tbl>
              <a:tblPr firstRow="1" firstCol="1" bandRow="1">
                <a:tableStyleId>{F5AB1C69-6EDB-4FF4-983F-18BD219EF322}</a:tableStyleId>
              </a:tblPr>
              <a:tblGrid>
                <a:gridCol w="993942"/>
                <a:gridCol w="993942"/>
                <a:gridCol w="993942"/>
                <a:gridCol w="993942"/>
                <a:gridCol w="993942"/>
                <a:gridCol w="993942"/>
                <a:gridCol w="993942"/>
                <a:gridCol w="993942"/>
                <a:gridCol w="993942"/>
              </a:tblGrid>
              <a:tr h="623125">
                <a:tc>
                  <a:txBody>
                    <a:bodyPr/>
                    <a:lstStyle/>
                    <a:p>
                      <a:pPr algn="ctr">
                        <a:lnSpc>
                          <a:spcPct val="107000"/>
                        </a:lnSpc>
                        <a:spcAft>
                          <a:spcPts val="0"/>
                        </a:spcAft>
                      </a:pPr>
                      <a:r>
                        <a:rPr lang="en-NZ" sz="1500" dirty="0">
                          <a:effectLst>
                            <a:outerShdw blurRad="38100" dist="38100" dir="2700000" algn="tl">
                              <a:srgbClr val="000000">
                                <a:alpha val="43137"/>
                              </a:srgbClr>
                            </a:outerShdw>
                          </a:effectLst>
                          <a:latin typeface="Century Gothic" pitchFamily="34" charset="0"/>
                        </a:rPr>
                        <a:t>Contrasts</a:t>
                      </a:r>
                      <a:endParaRPr lang="en-US" sz="1500" dirty="0">
                        <a:effectLst>
                          <a:outerShdw blurRad="38100" dist="38100" dir="2700000" algn="tl">
                            <a:srgbClr val="000000">
                              <a:alpha val="43137"/>
                            </a:srgbClr>
                          </a:outerShdw>
                        </a:effectLst>
                        <a:latin typeface="Century Gothic" pitchFamily="34" charset="0"/>
                        <a:ea typeface="Calibri"/>
                        <a:cs typeface="Times New Roman"/>
                      </a:endParaRPr>
                    </a:p>
                  </a:txBody>
                  <a:tcPr marL="44450" marR="44450" marT="0" marB="0" anchor="ctr">
                    <a:solidFill>
                      <a:srgbClr val="2D8B3D"/>
                    </a:solidFill>
                  </a:tcPr>
                </a:tc>
                <a:tc gridSpan="5">
                  <a:txBody>
                    <a:bodyPr/>
                    <a:lstStyle/>
                    <a:p>
                      <a:pPr algn="ctr">
                        <a:lnSpc>
                          <a:spcPct val="107000"/>
                        </a:lnSpc>
                        <a:spcAft>
                          <a:spcPts val="0"/>
                        </a:spcAft>
                        <a:tabLst>
                          <a:tab pos="2655570" algn="l"/>
                          <a:tab pos="3015615" algn="l"/>
                        </a:tabLst>
                      </a:pPr>
                      <a:r>
                        <a:rPr lang="en-NZ" sz="1500" dirty="0">
                          <a:effectLst>
                            <a:outerShdw blurRad="38100" dist="38100" dir="2700000" algn="tl">
                              <a:srgbClr val="000000">
                                <a:alpha val="43137"/>
                              </a:srgbClr>
                            </a:outerShdw>
                          </a:effectLst>
                          <a:latin typeface="Century Gothic" pitchFamily="34" charset="0"/>
                        </a:rPr>
                        <a:t>BENELUX</a:t>
                      </a:r>
                      <a:endParaRPr lang="en-US" sz="1500" dirty="0">
                        <a:effectLst>
                          <a:outerShdw blurRad="38100" dist="38100" dir="2700000" algn="tl">
                            <a:srgbClr val="000000">
                              <a:alpha val="43137"/>
                            </a:srgbClr>
                          </a:outerShdw>
                        </a:effectLst>
                        <a:latin typeface="Century Gothic" pitchFamily="34" charset="0"/>
                      </a:endParaRPr>
                    </a:p>
                    <a:p>
                      <a:pPr algn="ctr">
                        <a:lnSpc>
                          <a:spcPct val="107000"/>
                        </a:lnSpc>
                        <a:spcAft>
                          <a:spcPts val="0"/>
                        </a:spcAft>
                        <a:tabLst>
                          <a:tab pos="2655570" algn="l"/>
                          <a:tab pos="3015615" algn="l"/>
                        </a:tabLst>
                      </a:pPr>
                      <a:r>
                        <a:rPr lang="en-NZ" sz="1500" dirty="0">
                          <a:effectLst>
                            <a:outerShdw blurRad="38100" dist="38100" dir="2700000" algn="tl">
                              <a:srgbClr val="000000">
                                <a:alpha val="43137"/>
                              </a:srgbClr>
                            </a:outerShdw>
                          </a:effectLst>
                          <a:latin typeface="Century Gothic" pitchFamily="34" charset="0"/>
                        </a:rPr>
                        <a:t>(20 × 20, 10 × 10, 5 × 5 km)</a:t>
                      </a:r>
                      <a:endParaRPr lang="en-US" sz="1500" dirty="0">
                        <a:effectLst>
                          <a:outerShdw blurRad="38100" dist="38100" dir="2700000" algn="tl">
                            <a:srgbClr val="000000">
                              <a:alpha val="43137"/>
                            </a:srgbClr>
                          </a:outerShdw>
                        </a:effectLst>
                        <a:latin typeface="Century Gothic" pitchFamily="34" charset="0"/>
                        <a:ea typeface="Calibri"/>
                        <a:cs typeface="Times New Roman"/>
                      </a:endParaRPr>
                    </a:p>
                  </a:txBody>
                  <a:tcPr marL="44450" marR="44450" marT="0" marB="0" anchor="ctr">
                    <a:solidFill>
                      <a:srgbClr val="2D8B3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a:lnSpc>
                          <a:spcPct val="107000"/>
                        </a:lnSpc>
                        <a:spcAft>
                          <a:spcPts val="0"/>
                        </a:spcAft>
                      </a:pPr>
                      <a:r>
                        <a:rPr lang="en-NZ" sz="1500" dirty="0">
                          <a:effectLst>
                            <a:outerShdw blurRad="38100" dist="38100" dir="2700000" algn="tl">
                              <a:srgbClr val="000000">
                                <a:alpha val="43137"/>
                              </a:srgbClr>
                            </a:outerShdw>
                          </a:effectLst>
                          <a:latin typeface="Century Gothic" pitchFamily="34" charset="0"/>
                        </a:rPr>
                        <a:t>Europe</a:t>
                      </a:r>
                      <a:endParaRPr lang="en-US" sz="1500" dirty="0">
                        <a:effectLst>
                          <a:outerShdw blurRad="38100" dist="38100" dir="2700000" algn="tl">
                            <a:srgbClr val="000000">
                              <a:alpha val="43137"/>
                            </a:srgbClr>
                          </a:outerShdw>
                        </a:effectLst>
                        <a:latin typeface="Century Gothic" pitchFamily="34" charset="0"/>
                      </a:endParaRPr>
                    </a:p>
                    <a:p>
                      <a:pPr algn="ctr">
                        <a:lnSpc>
                          <a:spcPct val="107000"/>
                        </a:lnSpc>
                        <a:spcAft>
                          <a:spcPts val="0"/>
                        </a:spcAft>
                      </a:pPr>
                      <a:r>
                        <a:rPr lang="en-NZ" sz="1500" dirty="0">
                          <a:effectLst>
                            <a:outerShdw blurRad="38100" dist="38100" dir="2700000" algn="tl">
                              <a:srgbClr val="000000">
                                <a:alpha val="43137"/>
                              </a:srgbClr>
                            </a:outerShdw>
                          </a:effectLst>
                          <a:latin typeface="Century Gothic" pitchFamily="34" charset="0"/>
                        </a:rPr>
                        <a:t>(50 × 50 km)</a:t>
                      </a:r>
                      <a:endParaRPr lang="en-US" sz="1500" dirty="0">
                        <a:effectLst>
                          <a:outerShdw blurRad="38100" dist="38100" dir="2700000" algn="tl">
                            <a:srgbClr val="000000">
                              <a:alpha val="43137"/>
                            </a:srgbClr>
                          </a:outerShdw>
                        </a:effectLst>
                        <a:latin typeface="Century Gothic" pitchFamily="34" charset="0"/>
                        <a:ea typeface="Calibri"/>
                        <a:cs typeface="Times New Roman"/>
                      </a:endParaRPr>
                    </a:p>
                  </a:txBody>
                  <a:tcPr marL="44450" marR="44450" marT="0" marB="0" anchor="ctr">
                    <a:solidFill>
                      <a:srgbClr val="2D8B3D"/>
                    </a:solidFill>
                  </a:tcPr>
                </a:tc>
                <a:tc hMerge="1">
                  <a:txBody>
                    <a:bodyPr/>
                    <a:lstStyle/>
                    <a:p>
                      <a:endParaRPr lang="en-US"/>
                    </a:p>
                  </a:txBody>
                  <a:tcPr/>
                </a:tc>
                <a:tc hMerge="1">
                  <a:txBody>
                    <a:bodyPr/>
                    <a:lstStyle/>
                    <a:p>
                      <a:endParaRPr lang="en-US"/>
                    </a:p>
                  </a:txBody>
                  <a:tcPr/>
                </a:tc>
              </a:tr>
              <a:tr h="519205">
                <a:tc>
                  <a:txBody>
                    <a:bodyPr/>
                    <a:lstStyle/>
                    <a:p>
                      <a:pPr>
                        <a:lnSpc>
                          <a:spcPct val="115000"/>
                        </a:lnSpc>
                      </a:pPr>
                      <a:endParaRPr lang="en-US" sz="1100" dirty="0">
                        <a:effectLst/>
                        <a:latin typeface="Century Gothic" pitchFamily="34" charset="0"/>
                        <a:cs typeface="Times New Roman"/>
                      </a:endParaRPr>
                    </a:p>
                  </a:txBody>
                  <a:tcPr marL="44450" marR="44450" marT="0" marB="0" anchor="ctr">
                    <a:solidFill>
                      <a:srgbClr val="2D8B3D"/>
                    </a:solidFill>
                  </a:tcPr>
                </a:tc>
                <a:tc>
                  <a:txBody>
                    <a:bodyPr/>
                    <a:lstStyle/>
                    <a:p>
                      <a:pPr algn="ctr">
                        <a:lnSpc>
                          <a:spcPct val="107000"/>
                        </a:lnSpc>
                        <a:spcAft>
                          <a:spcPts val="0"/>
                        </a:spcAft>
                      </a:pPr>
                      <a:r>
                        <a:rPr lang="en-NZ" sz="1200" dirty="0">
                          <a:solidFill>
                            <a:schemeClr val="bg1"/>
                          </a:solidFill>
                          <a:effectLst/>
                          <a:latin typeface="Century Gothic" pitchFamily="34" charset="0"/>
                        </a:rPr>
                        <a:t>Probability of </a:t>
                      </a:r>
                      <a:r>
                        <a:rPr lang="en-NZ" sz="1200" dirty="0" smtClean="0">
                          <a:solidFill>
                            <a:schemeClr val="bg1"/>
                          </a:solidFill>
                          <a:effectLst/>
                          <a:latin typeface="Century Gothic" pitchFamily="34" charset="0"/>
                        </a:rPr>
                        <a:t>Loss</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Percentage Loss</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Probability of </a:t>
                      </a:r>
                      <a:r>
                        <a:rPr lang="en-NZ" sz="1200" dirty="0" smtClean="0">
                          <a:solidFill>
                            <a:schemeClr val="bg1"/>
                          </a:solidFill>
                          <a:effectLst/>
                          <a:latin typeface="Century Gothic" pitchFamily="34" charset="0"/>
                        </a:rPr>
                        <a:t>Gain</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Percentage Gain</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Centroid Shift (km)</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Percentage Loss</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a:solidFill>
                            <a:schemeClr val="bg1"/>
                          </a:solidFill>
                          <a:effectLst/>
                          <a:latin typeface="Century Gothic" pitchFamily="34" charset="0"/>
                        </a:rPr>
                        <a:t>Percentage Gain</a:t>
                      </a:r>
                      <a:endParaRPr lang="en-US" sz="120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Centroid Shift (km)</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r>
              <a:tr h="416495">
                <a:tc>
                  <a:txBody>
                    <a:bodyPr/>
                    <a:lstStyle/>
                    <a:p>
                      <a:pPr algn="ctr">
                        <a:lnSpc>
                          <a:spcPct val="107000"/>
                        </a:lnSpc>
                        <a:spcAft>
                          <a:spcPts val="0"/>
                        </a:spcAft>
                      </a:pPr>
                      <a:r>
                        <a:rPr lang="en-NZ" sz="1200" dirty="0">
                          <a:solidFill>
                            <a:schemeClr val="bg1"/>
                          </a:solidFill>
                          <a:effectLst>
                            <a:outerShdw blurRad="38100" dist="38100" dir="2700000" algn="tl">
                              <a:srgbClr val="000000">
                                <a:alpha val="43137"/>
                              </a:srgbClr>
                            </a:outerShdw>
                          </a:effectLst>
                          <a:latin typeface="Century Gothic" pitchFamily="34" charset="0"/>
                        </a:rPr>
                        <a:t>COM – DLM</a:t>
                      </a:r>
                      <a:endParaRPr lang="en-US" sz="1200" dirty="0">
                        <a:solidFill>
                          <a:schemeClr val="bg1"/>
                        </a:solidFill>
                        <a:effectLst>
                          <a:outerShdw blurRad="38100" dist="38100" dir="2700000" algn="tl">
                            <a:srgbClr val="000000">
                              <a:alpha val="43137"/>
                            </a:srgbClr>
                          </a:outerShdw>
                        </a:effectLst>
                        <a:latin typeface="Century Gothic" pitchFamily="34" charset="0"/>
                        <a:ea typeface="Calibri"/>
                        <a:cs typeface="Times New Roman"/>
                      </a:endParaRPr>
                    </a:p>
                  </a:txBody>
                  <a:tcPr marL="44450" marR="44450" marT="0" marB="0" anchor="ctr">
                    <a:solidFill>
                      <a:srgbClr val="2D8B3D"/>
                    </a:solidFill>
                  </a:tcPr>
                </a:tc>
                <a:tc>
                  <a:txBody>
                    <a:bodyPr/>
                    <a:lstStyle/>
                    <a:p>
                      <a:pPr algn="ctr">
                        <a:lnSpc>
                          <a:spcPct val="107000"/>
                        </a:lnSpc>
                        <a:spcAft>
                          <a:spcPts val="0"/>
                        </a:spcAft>
                      </a:pPr>
                      <a:r>
                        <a:rPr lang="en-NZ" sz="1200" dirty="0">
                          <a:solidFill>
                            <a:schemeClr val="bg1"/>
                          </a:solidFill>
                          <a:effectLst/>
                          <a:latin typeface="Century Gothic" pitchFamily="34" charset="0"/>
                        </a:rPr>
                        <a:t>0.13***</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1.32***</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a:solidFill>
                            <a:schemeClr val="bg1"/>
                          </a:solidFill>
                          <a:effectLst/>
                          <a:latin typeface="Century Gothic" pitchFamily="34" charset="0"/>
                        </a:rPr>
                        <a:t>0.30***</a:t>
                      </a:r>
                      <a:endParaRPr lang="en-US" sz="120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1.17</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smtClean="0">
                          <a:solidFill>
                            <a:schemeClr val="bg1"/>
                          </a:solidFill>
                          <a:effectLst/>
                          <a:latin typeface="Century Gothic" pitchFamily="34" charset="0"/>
                        </a:rPr>
                        <a:t>--</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1.17</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1.62***</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51.7***</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r>
              <a:tr h="416495">
                <a:tc>
                  <a:txBody>
                    <a:bodyPr/>
                    <a:lstStyle/>
                    <a:p>
                      <a:pPr algn="ctr">
                        <a:lnSpc>
                          <a:spcPct val="107000"/>
                        </a:lnSpc>
                        <a:spcAft>
                          <a:spcPts val="0"/>
                        </a:spcAft>
                      </a:pPr>
                      <a:r>
                        <a:rPr lang="en-NZ" sz="1200" dirty="0">
                          <a:solidFill>
                            <a:schemeClr val="bg1"/>
                          </a:solidFill>
                          <a:effectLst>
                            <a:outerShdw blurRad="38100" dist="38100" dir="2700000" algn="tl">
                              <a:srgbClr val="000000">
                                <a:alpha val="43137"/>
                              </a:srgbClr>
                            </a:outerShdw>
                          </a:effectLst>
                          <a:latin typeface="Century Gothic" pitchFamily="34" charset="0"/>
                        </a:rPr>
                        <a:t>COM – SLM</a:t>
                      </a:r>
                      <a:endParaRPr lang="en-US" sz="1200" dirty="0">
                        <a:solidFill>
                          <a:schemeClr val="bg1"/>
                        </a:solidFill>
                        <a:effectLst>
                          <a:outerShdw blurRad="38100" dist="38100" dir="2700000" algn="tl">
                            <a:srgbClr val="000000">
                              <a:alpha val="43137"/>
                            </a:srgbClr>
                          </a:outerShdw>
                        </a:effectLst>
                        <a:latin typeface="Century Gothic" pitchFamily="34" charset="0"/>
                        <a:ea typeface="Calibri"/>
                        <a:cs typeface="Times New Roman"/>
                      </a:endParaRPr>
                    </a:p>
                  </a:txBody>
                  <a:tcPr marL="44450" marR="44450" marT="0" marB="0" anchor="ctr">
                    <a:solidFill>
                      <a:srgbClr val="2D8B3D"/>
                    </a:solidFill>
                  </a:tcPr>
                </a:tc>
                <a:tc>
                  <a:txBody>
                    <a:bodyPr/>
                    <a:lstStyle/>
                    <a:p>
                      <a:pPr algn="ctr">
                        <a:lnSpc>
                          <a:spcPct val="107000"/>
                        </a:lnSpc>
                        <a:spcAft>
                          <a:spcPts val="0"/>
                        </a:spcAft>
                      </a:pPr>
                      <a:r>
                        <a:rPr lang="en-NZ" sz="1200" dirty="0">
                          <a:solidFill>
                            <a:schemeClr val="bg1"/>
                          </a:solidFill>
                          <a:effectLst/>
                          <a:latin typeface="Century Gothic" pitchFamily="34" charset="0"/>
                        </a:rPr>
                        <a:t>0.34***</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1.32***</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0.58*</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1.45**</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smtClean="0">
                          <a:solidFill>
                            <a:schemeClr val="bg1"/>
                          </a:solidFill>
                          <a:effectLst/>
                          <a:latin typeface="Century Gothic" pitchFamily="34" charset="0"/>
                        </a:rPr>
                        <a:t>--</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2.91***</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1.97***</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48.2***</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r>
              <a:tr h="416495">
                <a:tc>
                  <a:txBody>
                    <a:bodyPr/>
                    <a:lstStyle/>
                    <a:p>
                      <a:pPr algn="ctr">
                        <a:lnSpc>
                          <a:spcPct val="107000"/>
                        </a:lnSpc>
                        <a:spcAft>
                          <a:spcPts val="0"/>
                        </a:spcAft>
                      </a:pPr>
                      <a:r>
                        <a:rPr lang="en-NZ" sz="1200" dirty="0">
                          <a:solidFill>
                            <a:schemeClr val="bg1"/>
                          </a:solidFill>
                          <a:effectLst>
                            <a:outerShdw blurRad="38100" dist="38100" dir="2700000" algn="tl">
                              <a:srgbClr val="000000">
                                <a:alpha val="43137"/>
                              </a:srgbClr>
                            </a:outerShdw>
                          </a:effectLst>
                          <a:latin typeface="Century Gothic" pitchFamily="34" charset="0"/>
                        </a:rPr>
                        <a:t>DLM – SLM</a:t>
                      </a:r>
                      <a:endParaRPr lang="en-US" sz="1200" dirty="0">
                        <a:solidFill>
                          <a:schemeClr val="bg1"/>
                        </a:solidFill>
                        <a:effectLst>
                          <a:outerShdw blurRad="38100" dist="38100" dir="2700000" algn="tl">
                            <a:srgbClr val="000000">
                              <a:alpha val="43137"/>
                            </a:srgbClr>
                          </a:outerShdw>
                        </a:effectLst>
                        <a:latin typeface="Century Gothic" pitchFamily="34" charset="0"/>
                        <a:ea typeface="Calibri"/>
                        <a:cs typeface="Times New Roman"/>
                      </a:endParaRPr>
                    </a:p>
                  </a:txBody>
                  <a:tcPr marL="44450" marR="44450" marT="0" marB="0" anchor="ctr">
                    <a:solidFill>
                      <a:srgbClr val="2D8B3D"/>
                    </a:solidFill>
                  </a:tcPr>
                </a:tc>
                <a:tc>
                  <a:txBody>
                    <a:bodyPr/>
                    <a:lstStyle/>
                    <a:p>
                      <a:pPr algn="ctr">
                        <a:lnSpc>
                          <a:spcPct val="107000"/>
                        </a:lnSpc>
                        <a:spcAft>
                          <a:spcPts val="0"/>
                        </a:spcAft>
                      </a:pPr>
                      <a:r>
                        <a:rPr lang="en-NZ" sz="1200" dirty="0">
                          <a:solidFill>
                            <a:schemeClr val="bg1"/>
                          </a:solidFill>
                          <a:effectLst/>
                          <a:latin typeface="Century Gothic" pitchFamily="34" charset="0"/>
                        </a:rPr>
                        <a:t>2.57**</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1</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1.93***</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a:solidFill>
                            <a:schemeClr val="bg1"/>
                          </a:solidFill>
                          <a:effectLst/>
                          <a:latin typeface="Century Gothic" pitchFamily="34" charset="0"/>
                        </a:rPr>
                        <a:t>1.24*</a:t>
                      </a:r>
                      <a:endParaRPr lang="en-US" sz="120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smtClean="0">
                          <a:solidFill>
                            <a:schemeClr val="bg1"/>
                          </a:solidFill>
                          <a:effectLst/>
                          <a:latin typeface="Century Gothic" pitchFamily="34" charset="0"/>
                        </a:rPr>
                        <a:t>--</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1.74*</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a:solidFill>
                            <a:schemeClr val="bg1"/>
                          </a:solidFill>
                          <a:effectLst/>
                          <a:latin typeface="Century Gothic" pitchFamily="34" charset="0"/>
                        </a:rPr>
                        <a:t>1.21**</a:t>
                      </a:r>
                      <a:endParaRPr lang="en-US" sz="1200">
                        <a:solidFill>
                          <a:schemeClr val="bg1"/>
                        </a:solidFill>
                        <a:effectLst/>
                        <a:latin typeface="Century Gothic" pitchFamily="34" charset="0"/>
                        <a:ea typeface="Calibri"/>
                        <a:cs typeface="Times New Roman"/>
                      </a:endParaRPr>
                    </a:p>
                  </a:txBody>
                  <a:tcPr marL="44450" marR="44450" marT="0" marB="0" anchor="ctr">
                    <a:noFill/>
                  </a:tcPr>
                </a:tc>
                <a:tc>
                  <a:txBody>
                    <a:bodyPr/>
                    <a:lstStyle/>
                    <a:p>
                      <a:pPr algn="ctr">
                        <a:lnSpc>
                          <a:spcPct val="107000"/>
                        </a:lnSpc>
                        <a:spcAft>
                          <a:spcPts val="0"/>
                        </a:spcAft>
                      </a:pPr>
                      <a:r>
                        <a:rPr lang="en-NZ" sz="1200" dirty="0">
                          <a:solidFill>
                            <a:schemeClr val="bg1"/>
                          </a:solidFill>
                          <a:effectLst/>
                          <a:latin typeface="Century Gothic" pitchFamily="34" charset="0"/>
                        </a:rPr>
                        <a:t>-3.5</a:t>
                      </a:r>
                      <a:endParaRPr lang="en-US" sz="1200" dirty="0">
                        <a:solidFill>
                          <a:schemeClr val="bg1"/>
                        </a:solidFill>
                        <a:effectLst/>
                        <a:latin typeface="Century Gothic" pitchFamily="34" charset="0"/>
                        <a:ea typeface="Calibri"/>
                        <a:cs typeface="Times New Roman"/>
                      </a:endParaRPr>
                    </a:p>
                  </a:txBody>
                  <a:tcPr marL="44450" marR="44450" marT="0" marB="0" anchor="ctr">
                    <a:noFill/>
                  </a:tcPr>
                </a:tc>
              </a:tr>
              <a:tr h="416495">
                <a:tc gridSpan="9">
                  <a:txBody>
                    <a:bodyPr/>
                    <a:lstStyle/>
                    <a:p>
                      <a:pPr>
                        <a:lnSpc>
                          <a:spcPct val="107000"/>
                        </a:lnSpc>
                        <a:spcAft>
                          <a:spcPts val="0"/>
                        </a:spcAft>
                      </a:pPr>
                      <a:r>
                        <a:rPr lang="en-NZ" sz="1200" dirty="0">
                          <a:effectLst>
                            <a:outerShdw blurRad="38100" dist="38100" dir="2700000" algn="tl">
                              <a:srgbClr val="000000">
                                <a:alpha val="43137"/>
                              </a:srgbClr>
                            </a:outerShdw>
                          </a:effectLst>
                        </a:rPr>
                        <a:t>P-values: </a:t>
                      </a:r>
                      <a:r>
                        <a:rPr lang="en-NZ" sz="1100" dirty="0">
                          <a:effectLst>
                            <a:outerShdw blurRad="38100" dist="38100" dir="2700000" algn="tl">
                              <a:srgbClr val="000000">
                                <a:alpha val="43137"/>
                              </a:srgbClr>
                            </a:outerShdw>
                          </a:effectLst>
                        </a:rPr>
                        <a:t>0.01 ≤ p ≤ 0.05 = *, 0.001 ≤ p ≤ 0.01 =* * and &lt;0.001 = ***</a:t>
                      </a:r>
                      <a:endParaRPr lang="en-US" sz="1100" dirty="0">
                        <a:effectLst>
                          <a:outerShdw blurRad="38100" dist="38100" dir="2700000" algn="tl">
                            <a:srgbClr val="000000">
                              <a:alpha val="43137"/>
                            </a:srgbClr>
                          </a:outerShdw>
                        </a:effectLst>
                        <a:latin typeface="Calibri"/>
                        <a:ea typeface="Calibri"/>
                        <a:cs typeface="Times New Roman"/>
                      </a:endParaRPr>
                    </a:p>
                  </a:txBody>
                  <a:tcPr marL="44450" marR="44450" marT="0" marB="0" anchor="ctr">
                    <a:solidFill>
                      <a:srgbClr val="2D8B3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15684448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356483" y="1052736"/>
            <a:ext cx="8568952" cy="3952929"/>
            <a:chOff x="369795" y="81808"/>
            <a:chExt cx="5498349" cy="2537936"/>
          </a:xfrm>
        </p:grpSpPr>
        <p:pic>
          <p:nvPicPr>
            <p:cNvPr id="4" name="Picture 6" descr="G:\PhD\2017_Modelling\Images_Results\Final\FileSize\Figure_3_BENELUX_loss2050.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795" y="81808"/>
              <a:ext cx="5472608" cy="253793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749649" y="2425452"/>
              <a:ext cx="2356450" cy="0"/>
            </a:xfrm>
            <a:prstGeom prst="straightConnector1">
              <a:avLst/>
            </a:prstGeom>
            <a:ln>
              <a:solidFill>
                <a:srgbClr val="00B05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539552" y="249905"/>
              <a:ext cx="0" cy="1743498"/>
            </a:xfrm>
            <a:prstGeom prst="straightConnector1">
              <a:avLst/>
            </a:prstGeom>
            <a:ln>
              <a:solidFill>
                <a:srgbClr val="C0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3318803" y="263925"/>
              <a:ext cx="7308" cy="1743498"/>
            </a:xfrm>
            <a:prstGeom prst="straightConnector1">
              <a:avLst/>
            </a:prstGeom>
            <a:ln>
              <a:solidFill>
                <a:srgbClr val="0070C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3511694" y="2428546"/>
              <a:ext cx="2356450" cy="0"/>
            </a:xfrm>
            <a:prstGeom prst="straightConnector1">
              <a:avLst/>
            </a:prstGeom>
            <a:ln>
              <a:solidFill>
                <a:srgbClr val="00B050"/>
              </a:solidFill>
              <a:headEnd type="arrow"/>
              <a:tailEnd type="arrow"/>
            </a:ln>
          </p:spPr>
          <p:style>
            <a:lnRef idx="2">
              <a:schemeClr val="accent1"/>
            </a:lnRef>
            <a:fillRef idx="0">
              <a:schemeClr val="accent1"/>
            </a:fillRef>
            <a:effectRef idx="1">
              <a:schemeClr val="accent1"/>
            </a:effectRef>
            <a:fontRef idx="minor">
              <a:schemeClr val="tx1"/>
            </a:fontRef>
          </p:style>
        </p:cxnSp>
      </p:grpSp>
      <p:pic>
        <p:nvPicPr>
          <p:cNvPr id="10" name="Picture 3" descr="F:\PhD\Images\BENELUXGreen.tif"/>
          <p:cNvPicPr>
            <a:picLocks noChangeAspect="1" noChangeArrowheads="1"/>
          </p:cNvPicPr>
          <p:nvPr/>
        </p:nvPicPr>
        <p:blipFill>
          <a:blip r:embed="rId5" cstate="print">
            <a:clrChange>
              <a:clrFrom>
                <a:srgbClr val="F0F0F0"/>
              </a:clrFrom>
              <a:clrTo>
                <a:srgbClr val="F0F0F0">
                  <a:alpha val="0"/>
                </a:srgbClr>
              </a:clrTo>
            </a:clrChange>
          </a:blip>
          <a:srcRect l="22026" t="25076" r="17403" b="23874"/>
          <a:stretch>
            <a:fillRect/>
          </a:stretch>
        </p:blipFill>
        <p:spPr bwMode="auto">
          <a:xfrm>
            <a:off x="8172400" y="5639093"/>
            <a:ext cx="818942" cy="1110840"/>
          </a:xfrm>
          <a:prstGeom prst="rect">
            <a:avLst/>
          </a:prstGeom>
          <a:noFill/>
        </p:spPr>
      </p:pic>
    </p:spTree>
    <p:extLst>
      <p:ext uri="{BB962C8B-B14F-4D97-AF65-F5344CB8AC3E}">
        <p14:creationId xmlns:p14="http://schemas.microsoft.com/office/powerpoint/2010/main" val="40422894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a:spLocks noGrp="1"/>
          </p:cNvSpPr>
          <p:nvPr>
            <p:ph idx="1"/>
          </p:nvPr>
        </p:nvSpPr>
        <p:spPr>
          <a:xfrm>
            <a:off x="231237" y="1340768"/>
            <a:ext cx="8343073" cy="4320480"/>
          </a:xfrm>
          <a:ln>
            <a:noFill/>
          </a:ln>
        </p:spPr>
        <p:txBody>
          <a:bodyPr>
            <a:noAutofit/>
          </a:bodyPr>
          <a:lstStyle/>
          <a:p>
            <a:pPr marL="342900" indent="-342900">
              <a:spcBef>
                <a:spcPts val="1800"/>
              </a:spcBef>
              <a:buClr>
                <a:schemeClr val="tx1">
                  <a:lumMod val="65000"/>
                  <a:lumOff val="35000"/>
                </a:schemeClr>
              </a:buClr>
              <a:buSzPct val="70000"/>
              <a:buFont typeface="Arial" pitchFamily="34" charset="0"/>
              <a:buChar char="•"/>
            </a:pPr>
            <a:r>
              <a:rPr lang="en-US" sz="2400" dirty="0" smtClean="0">
                <a:solidFill>
                  <a:schemeClr val="bg1"/>
                </a:solidFill>
                <a:latin typeface="Century Gothic" pitchFamily="34" charset="0"/>
                <a:ea typeface="Tahoma" pitchFamily="34" charset="0"/>
                <a:cs typeface="Tahoma" pitchFamily="34" charset="0"/>
              </a:rPr>
              <a:t>Large variability in species responses</a:t>
            </a:r>
          </a:p>
          <a:p>
            <a:pPr marL="342900" indent="-342900">
              <a:spcBef>
                <a:spcPts val="1800"/>
              </a:spcBef>
              <a:buClr>
                <a:schemeClr val="tx1">
                  <a:lumMod val="65000"/>
                  <a:lumOff val="35000"/>
                </a:schemeClr>
              </a:buClr>
              <a:buSzPct val="70000"/>
              <a:buFont typeface="Arial" pitchFamily="34" charset="0"/>
              <a:buChar char="•"/>
            </a:pPr>
            <a:r>
              <a:rPr lang="en-US" sz="2400" dirty="0" smtClean="0">
                <a:solidFill>
                  <a:schemeClr val="bg1"/>
                </a:solidFill>
                <a:latin typeface="Century Gothic" pitchFamily="34" charset="0"/>
                <a:ea typeface="Tahoma" pitchFamily="34" charset="0"/>
                <a:cs typeface="Tahoma" pitchFamily="34" charset="0"/>
              </a:rPr>
              <a:t>Range loss </a:t>
            </a:r>
          </a:p>
          <a:p>
            <a:pPr lvl="1">
              <a:spcBef>
                <a:spcPts val="600"/>
              </a:spcBef>
              <a:buSzPct val="70000"/>
            </a:pPr>
            <a:r>
              <a:rPr lang="en-US" sz="2400" dirty="0" smtClean="0">
                <a:solidFill>
                  <a:schemeClr val="bg1"/>
                </a:solidFill>
                <a:latin typeface="Century Gothic" pitchFamily="34" charset="0"/>
                <a:ea typeface="Tahoma" pitchFamily="34" charset="0"/>
                <a:cs typeface="Tahoma" pitchFamily="34" charset="0"/>
              </a:rPr>
              <a:t>misrepresented by climate only models?</a:t>
            </a:r>
          </a:p>
          <a:p>
            <a:pPr lvl="1">
              <a:spcBef>
                <a:spcPts val="600"/>
              </a:spcBef>
              <a:buSzPct val="70000"/>
            </a:pPr>
            <a:r>
              <a:rPr lang="en-US" sz="2400" dirty="0" smtClean="0">
                <a:solidFill>
                  <a:schemeClr val="bg1"/>
                </a:solidFill>
                <a:latin typeface="Century Gothic" pitchFamily="34" charset="0"/>
                <a:ea typeface="Tahoma" pitchFamily="34" charset="0"/>
                <a:cs typeface="Tahoma" pitchFamily="34" charset="0"/>
              </a:rPr>
              <a:t>under-predicted with static land use models?</a:t>
            </a:r>
          </a:p>
          <a:p>
            <a:pPr marL="342900" lvl="1" indent="-342900">
              <a:spcBef>
                <a:spcPts val="1800"/>
              </a:spcBef>
              <a:buClr>
                <a:schemeClr val="tx1">
                  <a:lumMod val="65000"/>
                  <a:lumOff val="35000"/>
                </a:schemeClr>
              </a:buClr>
              <a:buSzPct val="70000"/>
            </a:pPr>
            <a:r>
              <a:rPr lang="en-US" sz="2400" dirty="0" smtClean="0">
                <a:solidFill>
                  <a:schemeClr val="bg1"/>
                </a:solidFill>
                <a:latin typeface="Century Gothic" pitchFamily="34" charset="0"/>
                <a:ea typeface="Tahoma" pitchFamily="34" charset="0"/>
                <a:cs typeface="Tahoma" pitchFamily="34" charset="0"/>
              </a:rPr>
              <a:t>Species by species recommended</a:t>
            </a:r>
          </a:p>
          <a:p>
            <a:pPr marL="342900" lvl="1" indent="-342900">
              <a:spcBef>
                <a:spcPts val="1800"/>
              </a:spcBef>
              <a:buClr>
                <a:schemeClr val="tx1">
                  <a:lumMod val="65000"/>
                  <a:lumOff val="35000"/>
                </a:schemeClr>
              </a:buClr>
              <a:buSzPct val="70000"/>
            </a:pPr>
            <a:r>
              <a:rPr lang="en-US" sz="2400" dirty="0" smtClean="0">
                <a:solidFill>
                  <a:schemeClr val="bg1"/>
                </a:solidFill>
                <a:latin typeface="Century Gothic" pitchFamily="34" charset="0"/>
                <a:ea typeface="Tahoma" pitchFamily="34" charset="0"/>
                <a:cs typeface="Tahoma" pitchFamily="34" charset="0"/>
              </a:rPr>
              <a:t>Dynamic land use models capture different habitat suitability envelope. Not simply level up or down.</a:t>
            </a:r>
          </a:p>
          <a:p>
            <a:pPr marL="342900" indent="-342900">
              <a:spcBef>
                <a:spcPts val="1800"/>
              </a:spcBef>
              <a:buClr>
                <a:schemeClr val="tx1">
                  <a:lumMod val="65000"/>
                  <a:lumOff val="35000"/>
                </a:schemeClr>
              </a:buClr>
              <a:buSzPct val="70000"/>
              <a:buFont typeface="Arial" pitchFamily="34" charset="0"/>
              <a:buChar char="•"/>
            </a:pPr>
            <a:r>
              <a:rPr lang="en-US" sz="2400" dirty="0" smtClean="0">
                <a:solidFill>
                  <a:schemeClr val="bg1"/>
                </a:solidFill>
                <a:latin typeface="Century Gothic" pitchFamily="34" charset="0"/>
                <a:ea typeface="Tahoma" pitchFamily="34" charset="0"/>
                <a:cs typeface="Tahoma" pitchFamily="34" charset="0"/>
              </a:rPr>
              <a:t>More </a:t>
            </a:r>
            <a:r>
              <a:rPr lang="en-US" sz="2400" dirty="0" smtClean="0">
                <a:solidFill>
                  <a:schemeClr val="bg1"/>
                </a:solidFill>
                <a:latin typeface="Century Gothic" pitchFamily="34" charset="0"/>
                <a:ea typeface="Tahoma" pitchFamily="34" charset="0"/>
                <a:cs typeface="Tahoma" pitchFamily="34" charset="0"/>
              </a:rPr>
              <a:t>detailed future land use changes </a:t>
            </a:r>
          </a:p>
        </p:txBody>
      </p:sp>
      <p:sp>
        <p:nvSpPr>
          <p:cNvPr id="12" name="TextBox 11"/>
          <p:cNvSpPr txBox="1"/>
          <p:nvPr/>
        </p:nvSpPr>
        <p:spPr>
          <a:xfrm>
            <a:off x="386592" y="40432"/>
            <a:ext cx="8805259"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Conclusions</a:t>
            </a:r>
            <a:endParaRPr lang="en-US" sz="4000" i="1" dirty="0">
              <a:solidFill>
                <a:schemeClr val="bg1"/>
              </a:solidFill>
              <a:latin typeface="Century Gothic" pitchFamily="34" charset="0"/>
            </a:endParaRPr>
          </a:p>
        </p:txBody>
      </p:sp>
      <p:sp>
        <p:nvSpPr>
          <p:cNvPr id="2" name="TextBox 1"/>
          <p:cNvSpPr txBox="1"/>
          <p:nvPr/>
        </p:nvSpPr>
        <p:spPr>
          <a:xfrm>
            <a:off x="3563888" y="6038835"/>
            <a:ext cx="4320480" cy="553998"/>
          </a:xfrm>
          <a:prstGeom prst="rect">
            <a:avLst/>
          </a:prstGeom>
          <a:noFill/>
        </p:spPr>
        <p:txBody>
          <a:bodyPr wrap="square" rtlCol="0">
            <a:spAutoFit/>
          </a:bodyPr>
          <a:lstStyle/>
          <a:p>
            <a:r>
              <a:rPr lang="es-AR" sz="3000" dirty="0" err="1" smtClean="0">
                <a:solidFill>
                  <a:schemeClr val="bg1"/>
                </a:solidFill>
                <a:latin typeface="Century Gothic" panose="020B0502020202020204" pitchFamily="34" charset="0"/>
              </a:rPr>
              <a:t>Questions</a:t>
            </a:r>
            <a:r>
              <a:rPr lang="es-AR" sz="3000" dirty="0">
                <a:solidFill>
                  <a:schemeClr val="bg1"/>
                </a:solidFill>
                <a:latin typeface="Century Gothic" panose="020B0502020202020204" pitchFamily="34" charset="0"/>
              </a:rPr>
              <a:t>?</a:t>
            </a:r>
          </a:p>
        </p:txBody>
      </p:sp>
    </p:spTree>
    <p:extLst>
      <p:ext uri="{BB962C8B-B14F-4D97-AF65-F5344CB8AC3E}">
        <p14:creationId xmlns:p14="http://schemas.microsoft.com/office/powerpoint/2010/main" val="124316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2050"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7624" y="116632"/>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Practical</a:t>
            </a:r>
            <a:endParaRPr lang="en-US" sz="4000" i="1" dirty="0">
              <a:solidFill>
                <a:schemeClr val="bg1"/>
              </a:solidFill>
              <a:latin typeface="Century Gothic" pitchFamily="34" charset="0"/>
            </a:endParaRPr>
          </a:p>
        </p:txBody>
      </p:sp>
      <p:sp>
        <p:nvSpPr>
          <p:cNvPr id="12" name="TextBox 11"/>
          <p:cNvSpPr txBox="1"/>
          <p:nvPr/>
        </p:nvSpPr>
        <p:spPr>
          <a:xfrm>
            <a:off x="719572" y="1196752"/>
            <a:ext cx="7560840" cy="1138773"/>
          </a:xfrm>
          <a:prstGeom prst="rect">
            <a:avLst/>
          </a:prstGeom>
          <a:noFill/>
        </p:spPr>
        <p:txBody>
          <a:bodyPr wrap="square" rtlCol="0">
            <a:spAutoFit/>
          </a:bodyPr>
          <a:lstStyle/>
          <a:p>
            <a:pPr algn="ctr"/>
            <a:r>
              <a:rPr lang="en-GB" sz="3400" i="1" dirty="0" err="1">
                <a:solidFill>
                  <a:schemeClr val="bg1"/>
                </a:solidFill>
                <a:latin typeface="Century Gothic" pitchFamily="34" charset="0"/>
              </a:rPr>
              <a:t>Rhinolophus</a:t>
            </a:r>
            <a:r>
              <a:rPr lang="en-GB" sz="3400" i="1" dirty="0">
                <a:solidFill>
                  <a:schemeClr val="bg1"/>
                </a:solidFill>
                <a:latin typeface="Century Gothic" pitchFamily="34" charset="0"/>
              </a:rPr>
              <a:t> </a:t>
            </a:r>
            <a:r>
              <a:rPr lang="en-GB" sz="3400" i="1" dirty="0" err="1">
                <a:solidFill>
                  <a:schemeClr val="bg1"/>
                </a:solidFill>
                <a:latin typeface="Century Gothic" pitchFamily="34" charset="0"/>
              </a:rPr>
              <a:t>euryale</a:t>
            </a:r>
            <a:r>
              <a:rPr lang="en-GB" sz="3400" i="1" dirty="0">
                <a:solidFill>
                  <a:schemeClr val="bg1"/>
                </a:solidFill>
                <a:latin typeface="Century Gothic" pitchFamily="34" charset="0"/>
              </a:rPr>
              <a:t> </a:t>
            </a:r>
            <a:r>
              <a:rPr lang="en-GB" sz="3400" dirty="0" smtClean="0">
                <a:solidFill>
                  <a:schemeClr val="bg1"/>
                </a:solidFill>
                <a:latin typeface="Century Gothic" pitchFamily="34" charset="0"/>
              </a:rPr>
              <a:t>(Mediterranean horseshoe bat)</a:t>
            </a:r>
            <a:endParaRPr lang="en-US" sz="3400" i="1" dirty="0">
              <a:solidFill>
                <a:schemeClr val="bg1"/>
              </a:solidFill>
              <a:latin typeface="Century Gothic" pitchFamily="34"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192" y="2666128"/>
            <a:ext cx="4953600" cy="3715200"/>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809983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2050"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7624" y="116632"/>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Species Data</a:t>
            </a:r>
            <a:endParaRPr lang="en-US" sz="4000" i="1" dirty="0">
              <a:solidFill>
                <a:schemeClr val="bg1"/>
              </a:solidFill>
              <a:latin typeface="Century Gothic" pitchFamily="34" charset="0"/>
            </a:endParaRPr>
          </a:p>
        </p:txBody>
      </p:sp>
      <p:pic>
        <p:nvPicPr>
          <p:cNvPr id="7" name="Picture 6"/>
          <p:cNvPicPr/>
          <p:nvPr/>
        </p:nvPicPr>
        <p:blipFill rotWithShape="1">
          <a:blip r:embed="rId3"/>
          <a:srcRect l="29571" t="14007" r="14493" b="5538"/>
          <a:stretch/>
        </p:blipFill>
        <p:spPr bwMode="auto">
          <a:xfrm>
            <a:off x="1419180" y="1351384"/>
            <a:ext cx="6393180" cy="5029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316500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reatened species in The Netherlan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1" y="527078"/>
            <a:ext cx="7128791" cy="58542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0426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2050"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7624" y="116632"/>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Download Bioclims</a:t>
            </a:r>
            <a:endParaRPr lang="en-US" sz="4000" i="1" dirty="0">
              <a:solidFill>
                <a:schemeClr val="bg1"/>
              </a:solidFill>
              <a:latin typeface="Century Gothic" pitchFamily="34" charset="0"/>
            </a:endParaRPr>
          </a:p>
        </p:txBody>
      </p:sp>
      <p:sp>
        <p:nvSpPr>
          <p:cNvPr id="2" name="TextBox 1"/>
          <p:cNvSpPr txBox="1"/>
          <p:nvPr/>
        </p:nvSpPr>
        <p:spPr>
          <a:xfrm>
            <a:off x="251520" y="1196752"/>
            <a:ext cx="8496944" cy="861774"/>
          </a:xfrm>
          <a:prstGeom prst="rect">
            <a:avLst/>
          </a:prstGeom>
          <a:noFill/>
        </p:spPr>
        <p:txBody>
          <a:bodyPr wrap="square" rtlCol="0">
            <a:spAutoFit/>
          </a:bodyPr>
          <a:lstStyle/>
          <a:p>
            <a:pPr marL="342900" indent="-342900">
              <a:lnSpc>
                <a:spcPts val="3000"/>
              </a:lnSpc>
              <a:buFont typeface="Arial" pitchFamily="34" charset="0"/>
              <a:buChar char="•"/>
            </a:pPr>
            <a:r>
              <a:rPr lang="en-US" sz="2000" dirty="0" smtClean="0">
                <a:solidFill>
                  <a:schemeClr val="bg1"/>
                </a:solidFill>
                <a:latin typeface="Century Gothic" pitchFamily="34" charset="0"/>
              </a:rPr>
              <a:t>5 minute resolution</a:t>
            </a:r>
            <a:endParaRPr lang="en-US" sz="2000" dirty="0">
              <a:solidFill>
                <a:schemeClr val="bg1"/>
              </a:solidFill>
              <a:latin typeface="Century Gothic" pitchFamily="34" charset="0"/>
            </a:endParaRPr>
          </a:p>
          <a:p>
            <a:pPr>
              <a:lnSpc>
                <a:spcPts val="3000"/>
              </a:lnSpc>
            </a:pPr>
            <a:endParaRPr lang="en-US" sz="2400" dirty="0"/>
          </a:p>
        </p:txBody>
      </p:sp>
      <p:pic>
        <p:nvPicPr>
          <p:cNvPr id="7" name="Picture 6"/>
          <p:cNvPicPr/>
          <p:nvPr/>
        </p:nvPicPr>
        <p:blipFill rotWithShape="1">
          <a:blip r:embed="rId3"/>
          <a:srcRect l="24720" t="10499" r="37640" b="48673"/>
          <a:stretch/>
        </p:blipFill>
        <p:spPr bwMode="auto">
          <a:xfrm>
            <a:off x="1691680" y="2204864"/>
            <a:ext cx="5956935" cy="3533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98683603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2050"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7624" y="116632"/>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Select Training Area</a:t>
            </a:r>
            <a:endParaRPr lang="en-US" sz="4000" i="1" dirty="0">
              <a:solidFill>
                <a:schemeClr val="bg1"/>
              </a:solidFill>
              <a:latin typeface="Century Gothic" pitchFamily="34" charset="0"/>
            </a:endParaRPr>
          </a:p>
        </p:txBody>
      </p:sp>
      <p:sp>
        <p:nvSpPr>
          <p:cNvPr id="2" name="TextBox 1"/>
          <p:cNvSpPr txBox="1"/>
          <p:nvPr/>
        </p:nvSpPr>
        <p:spPr>
          <a:xfrm>
            <a:off x="251520" y="1136245"/>
            <a:ext cx="8496944" cy="861774"/>
          </a:xfrm>
          <a:prstGeom prst="rect">
            <a:avLst/>
          </a:prstGeom>
          <a:noFill/>
        </p:spPr>
        <p:txBody>
          <a:bodyPr wrap="square" rtlCol="0">
            <a:spAutoFit/>
          </a:bodyPr>
          <a:lstStyle/>
          <a:p>
            <a:pPr marL="342900" indent="-342900">
              <a:lnSpc>
                <a:spcPts val="3000"/>
              </a:lnSpc>
              <a:buFont typeface="Arial" pitchFamily="34" charset="0"/>
              <a:buChar char="•"/>
            </a:pPr>
            <a:r>
              <a:rPr lang="en-US" sz="2000" dirty="0" smtClean="0">
                <a:solidFill>
                  <a:schemeClr val="bg1"/>
                </a:solidFill>
                <a:latin typeface="Century Gothic" pitchFamily="34" charset="0"/>
              </a:rPr>
              <a:t>Clip environmental data by distribution of points</a:t>
            </a:r>
            <a:endParaRPr lang="en-US" sz="2000" dirty="0">
              <a:solidFill>
                <a:schemeClr val="bg1"/>
              </a:solidFill>
              <a:latin typeface="Century Gothic" pitchFamily="34" charset="0"/>
            </a:endParaRPr>
          </a:p>
          <a:p>
            <a:pPr>
              <a:lnSpc>
                <a:spcPts val="3000"/>
              </a:lnSpc>
            </a:pPr>
            <a:endParaRPr lang="en-US" sz="2400" dirty="0"/>
          </a:p>
        </p:txBody>
      </p:sp>
      <p:pic>
        <p:nvPicPr>
          <p:cNvPr id="8" name="Picture 7"/>
          <p:cNvPicPr/>
          <p:nvPr/>
        </p:nvPicPr>
        <p:blipFill>
          <a:blip r:embed="rId3"/>
          <a:stretch>
            <a:fillRect/>
          </a:stretch>
        </p:blipFill>
        <p:spPr>
          <a:xfrm>
            <a:off x="1187624" y="2522084"/>
            <a:ext cx="2962275" cy="3152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p:cNvPicPr/>
          <p:nvPr/>
        </p:nvPicPr>
        <p:blipFill rotWithShape="1">
          <a:blip r:embed="rId4"/>
          <a:srcRect r="50000"/>
          <a:stretch/>
        </p:blipFill>
        <p:spPr>
          <a:xfrm>
            <a:off x="4988396" y="1747594"/>
            <a:ext cx="3466271" cy="5002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77695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2050"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7624" y="116632"/>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Variable Selection</a:t>
            </a:r>
            <a:endParaRPr lang="en-US" sz="4000" i="1" dirty="0">
              <a:solidFill>
                <a:schemeClr val="bg1"/>
              </a:solidFill>
              <a:latin typeface="Century Gothic" pitchFamily="34" charset="0"/>
            </a:endParaRPr>
          </a:p>
        </p:txBody>
      </p:sp>
      <p:sp>
        <p:nvSpPr>
          <p:cNvPr id="2" name="TextBox 1"/>
          <p:cNvSpPr txBox="1"/>
          <p:nvPr/>
        </p:nvSpPr>
        <p:spPr>
          <a:xfrm>
            <a:off x="251520" y="978406"/>
            <a:ext cx="8496944" cy="1246495"/>
          </a:xfrm>
          <a:prstGeom prst="rect">
            <a:avLst/>
          </a:prstGeom>
          <a:noFill/>
        </p:spPr>
        <p:txBody>
          <a:bodyPr wrap="square" rtlCol="0">
            <a:spAutoFit/>
          </a:bodyPr>
          <a:lstStyle/>
          <a:p>
            <a:pPr marL="342900" indent="-342900">
              <a:lnSpc>
                <a:spcPts val="3000"/>
              </a:lnSpc>
              <a:buFont typeface="Arial" pitchFamily="34" charset="0"/>
              <a:buChar char="•"/>
            </a:pPr>
            <a:r>
              <a:rPr lang="en-US" sz="2000" dirty="0" smtClean="0">
                <a:solidFill>
                  <a:schemeClr val="bg1"/>
                </a:solidFill>
                <a:latin typeface="Century Gothic" pitchFamily="34" charset="0"/>
              </a:rPr>
              <a:t>Less than 0.7 correlation</a:t>
            </a:r>
          </a:p>
          <a:p>
            <a:pPr marL="342900" indent="-342900">
              <a:lnSpc>
                <a:spcPts val="3000"/>
              </a:lnSpc>
              <a:buFont typeface="Arial" pitchFamily="34" charset="0"/>
              <a:buChar char="•"/>
            </a:pPr>
            <a:r>
              <a:rPr lang="en-US" sz="2000" dirty="0" smtClean="0">
                <a:solidFill>
                  <a:schemeClr val="bg1"/>
                </a:solidFill>
                <a:latin typeface="Century Gothic" pitchFamily="34" charset="0"/>
              </a:rPr>
              <a:t>Make selection based on ecology of species</a:t>
            </a:r>
            <a:endParaRPr lang="en-US" sz="2000" dirty="0">
              <a:solidFill>
                <a:schemeClr val="bg1"/>
              </a:solidFill>
              <a:latin typeface="Century Gothic" pitchFamily="34" charset="0"/>
            </a:endParaRPr>
          </a:p>
          <a:p>
            <a:pPr>
              <a:lnSpc>
                <a:spcPts val="3000"/>
              </a:lnSpc>
            </a:pPr>
            <a:endParaRPr lang="en-US" sz="2400" dirty="0"/>
          </a:p>
        </p:txBody>
      </p:sp>
      <p:pic>
        <p:nvPicPr>
          <p:cNvPr id="7" name="table"/>
          <p:cNvPicPr/>
          <p:nvPr/>
        </p:nvPicPr>
        <p:blipFill>
          <a:blip r:embed="rId3"/>
          <a:stretch>
            <a:fillRect/>
          </a:stretch>
        </p:blipFill>
        <p:spPr>
          <a:xfrm>
            <a:off x="2987824" y="1914914"/>
            <a:ext cx="2416606" cy="3067777"/>
          </a:xfrm>
          <a:prstGeom prst="rect">
            <a:avLst/>
          </a:prstGeom>
        </p:spPr>
      </p:pic>
      <p:pic>
        <p:nvPicPr>
          <p:cNvPr id="10" name="table"/>
          <p:cNvPicPr/>
          <p:nvPr/>
        </p:nvPicPr>
        <p:blipFill>
          <a:blip r:embed="rId4"/>
          <a:stretch>
            <a:fillRect/>
          </a:stretch>
        </p:blipFill>
        <p:spPr>
          <a:xfrm>
            <a:off x="467544" y="1945399"/>
            <a:ext cx="2433391" cy="4133107"/>
          </a:xfrm>
          <a:prstGeom prst="rect">
            <a:avLst/>
          </a:prstGeom>
        </p:spPr>
      </p:pic>
      <p:pic>
        <p:nvPicPr>
          <p:cNvPr id="13319" name="Picture 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2979"/>
          <a:stretch/>
        </p:blipFill>
        <p:spPr bwMode="auto">
          <a:xfrm>
            <a:off x="3923928" y="5200436"/>
            <a:ext cx="4527339" cy="1365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324533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2050"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87624" y="116632"/>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Variable Selection</a:t>
            </a:r>
            <a:endParaRPr lang="en-US" sz="4000" i="1" dirty="0">
              <a:solidFill>
                <a:schemeClr val="bg1"/>
              </a:solidFill>
              <a:latin typeface="Century Gothic" pitchFamily="34" charset="0"/>
            </a:endParaRPr>
          </a:p>
        </p:txBody>
      </p:sp>
      <p:sp>
        <p:nvSpPr>
          <p:cNvPr id="2" name="TextBox 1"/>
          <p:cNvSpPr txBox="1"/>
          <p:nvPr/>
        </p:nvSpPr>
        <p:spPr>
          <a:xfrm>
            <a:off x="208534" y="1455460"/>
            <a:ext cx="8496944" cy="477054"/>
          </a:xfrm>
          <a:prstGeom prst="rect">
            <a:avLst/>
          </a:prstGeom>
          <a:noFill/>
        </p:spPr>
        <p:txBody>
          <a:bodyPr wrap="square" rtlCol="0">
            <a:spAutoFit/>
          </a:bodyPr>
          <a:lstStyle/>
          <a:p>
            <a:pPr marL="342900" indent="-342900">
              <a:lnSpc>
                <a:spcPts val="3000"/>
              </a:lnSpc>
              <a:buFont typeface="Arial" pitchFamily="34" charset="0"/>
              <a:buChar char="•"/>
            </a:pPr>
            <a:r>
              <a:rPr lang="en-US" sz="2000" b="1" dirty="0" smtClean="0">
                <a:solidFill>
                  <a:schemeClr val="bg1"/>
                </a:solidFill>
                <a:latin typeface="Century Gothic" pitchFamily="34" charset="0"/>
              </a:rPr>
              <a:t>Scale</a:t>
            </a:r>
            <a:r>
              <a:rPr lang="en-US" sz="2000" dirty="0" smtClean="0">
                <a:solidFill>
                  <a:schemeClr val="bg1"/>
                </a:solidFill>
                <a:latin typeface="Century Gothic" pitchFamily="34" charset="0"/>
              </a:rPr>
              <a:t> and </a:t>
            </a:r>
            <a:r>
              <a:rPr lang="en-US" sz="2000" b="1" dirty="0" smtClean="0">
                <a:solidFill>
                  <a:schemeClr val="bg1"/>
                </a:solidFill>
                <a:latin typeface="Century Gothic" pitchFamily="34" charset="0"/>
              </a:rPr>
              <a:t>Save</a:t>
            </a:r>
            <a:r>
              <a:rPr lang="en-US" sz="2000" dirty="0" smtClean="0">
                <a:solidFill>
                  <a:schemeClr val="bg1"/>
                </a:solidFill>
                <a:latin typeface="Century Gothic" pitchFamily="34" charset="0"/>
              </a:rPr>
              <a:t> Selected Variables</a:t>
            </a:r>
          </a:p>
        </p:txBody>
      </p:sp>
      <p:pic>
        <p:nvPicPr>
          <p:cNvPr id="1638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435" y="2313434"/>
            <a:ext cx="7745496" cy="2940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54961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8" name="TextBox 7"/>
          <p:cNvSpPr txBox="1"/>
          <p:nvPr/>
        </p:nvSpPr>
        <p:spPr>
          <a:xfrm>
            <a:off x="1275477" y="127372"/>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MAXENT</a:t>
            </a:r>
            <a:endParaRPr lang="en-US" sz="4000" i="1" dirty="0">
              <a:solidFill>
                <a:schemeClr val="bg1"/>
              </a:solidFill>
              <a:latin typeface="Century Gothic" pitchFamily="34" charset="0"/>
            </a:endParaRPr>
          </a:p>
        </p:txBody>
      </p:sp>
      <p:pic>
        <p:nvPicPr>
          <p:cNvPr id="9"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p:nvPr/>
        </p:nvPicPr>
        <p:blipFill>
          <a:blip r:embed="rId3"/>
          <a:stretch>
            <a:fillRect/>
          </a:stretch>
        </p:blipFill>
        <p:spPr>
          <a:xfrm>
            <a:off x="1203469" y="1101440"/>
            <a:ext cx="6768752" cy="5464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258691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8" name="TextBox 7"/>
          <p:cNvSpPr txBox="1"/>
          <p:nvPr/>
        </p:nvSpPr>
        <p:spPr>
          <a:xfrm>
            <a:off x="1275477" y="127372"/>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OUTPUT</a:t>
            </a:r>
            <a:endParaRPr lang="en-US" sz="4000" i="1" dirty="0">
              <a:solidFill>
                <a:schemeClr val="bg1"/>
              </a:solidFill>
              <a:latin typeface="Century Gothic" pitchFamily="34" charset="0"/>
            </a:endParaRPr>
          </a:p>
        </p:txBody>
      </p:sp>
      <p:pic>
        <p:nvPicPr>
          <p:cNvPr id="9"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G:\SDM_Course\MAXENT\Results\plots\Rhinolophus_euryale_roc.png"/>
          <p:cNvPicPr/>
          <p:nvPr/>
        </p:nvPicPr>
        <p:blipFill>
          <a:blip r:embed="rId3">
            <a:extLst>
              <a:ext uri="{28A0092B-C50C-407E-A947-70E740481C1C}">
                <a14:useLocalDpi xmlns:a14="http://schemas.microsoft.com/office/drawing/2010/main" val="0"/>
              </a:ext>
            </a:extLst>
          </a:blip>
          <a:srcRect/>
          <a:stretch>
            <a:fillRect/>
          </a:stretch>
        </p:blipFill>
        <p:spPr bwMode="auto">
          <a:xfrm>
            <a:off x="376327" y="1186617"/>
            <a:ext cx="4050474" cy="2252517"/>
          </a:xfrm>
          <a:prstGeom prst="rect">
            <a:avLst/>
          </a:prstGeom>
          <a:noFill/>
          <a:ln>
            <a:noFill/>
          </a:ln>
        </p:spPr>
      </p:pic>
      <p:pic>
        <p:nvPicPr>
          <p:cNvPr id="7" name="Picture 6"/>
          <p:cNvPicPr/>
          <p:nvPr/>
        </p:nvPicPr>
        <p:blipFill rotWithShape="1">
          <a:blip r:embed="rId4"/>
          <a:srcRect t="14983" r="1426" b="16895"/>
          <a:stretch/>
        </p:blipFill>
        <p:spPr bwMode="auto">
          <a:xfrm>
            <a:off x="34895" y="3844673"/>
            <a:ext cx="5542079" cy="1894242"/>
          </a:xfrm>
          <a:prstGeom prst="rect">
            <a:avLst/>
          </a:prstGeom>
          <a:ln>
            <a:noFill/>
          </a:ln>
          <a:extLst>
            <a:ext uri="{53640926-AAD7-44D8-BBD7-CCE9431645EC}">
              <a14:shadowObscured xmlns:a14="http://schemas.microsoft.com/office/drawing/2010/main"/>
            </a:ext>
          </a:extLst>
        </p:spPr>
      </p:pic>
      <p:pic>
        <p:nvPicPr>
          <p:cNvPr id="10" name="Picture 9" descr="G:\SDM_Course\MAXENT\Results\plots\Rhinolophus_euryale_bio1_thumb.png"/>
          <p:cNvPicPr/>
          <p:nvPr/>
        </p:nvPicPr>
        <p:blipFill>
          <a:blip r:embed="rId5">
            <a:extLst>
              <a:ext uri="{28A0092B-C50C-407E-A947-70E740481C1C}">
                <a14:useLocalDpi xmlns:a14="http://schemas.microsoft.com/office/drawing/2010/main" val="0"/>
              </a:ext>
            </a:extLst>
          </a:blip>
          <a:srcRect/>
          <a:stretch>
            <a:fillRect/>
          </a:stretch>
        </p:blipFill>
        <p:spPr bwMode="auto">
          <a:xfrm>
            <a:off x="5796136" y="1340768"/>
            <a:ext cx="2880320" cy="1944216"/>
          </a:xfrm>
          <a:prstGeom prst="rect">
            <a:avLst/>
          </a:prstGeom>
          <a:noFill/>
          <a:ln>
            <a:noFill/>
          </a:ln>
        </p:spPr>
      </p:pic>
      <p:pic>
        <p:nvPicPr>
          <p:cNvPr id="11" name="Picture 10"/>
          <p:cNvPicPr/>
          <p:nvPr/>
        </p:nvPicPr>
        <p:blipFill rotWithShape="1">
          <a:blip r:embed="rId6" cstate="print">
            <a:extLst>
              <a:ext uri="{28A0092B-C50C-407E-A947-70E740481C1C}">
                <a14:useLocalDpi xmlns:a14="http://schemas.microsoft.com/office/drawing/2010/main" val="0"/>
              </a:ext>
            </a:extLst>
          </a:blip>
          <a:srcRect l="1070" t="14658" r="16043" b="14938"/>
          <a:stretch/>
        </p:blipFill>
        <p:spPr bwMode="auto">
          <a:xfrm>
            <a:off x="5796136" y="3900154"/>
            <a:ext cx="3240360" cy="17535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753244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8" name="TextBox 7"/>
          <p:cNvSpPr txBox="1"/>
          <p:nvPr/>
        </p:nvSpPr>
        <p:spPr>
          <a:xfrm>
            <a:off x="1275477" y="127372"/>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OUTPUT</a:t>
            </a:r>
            <a:endParaRPr lang="en-US" sz="4000" i="1" dirty="0">
              <a:solidFill>
                <a:schemeClr val="bg1"/>
              </a:solidFill>
              <a:latin typeface="Century Gothic" pitchFamily="34" charset="0"/>
            </a:endParaRPr>
          </a:p>
        </p:txBody>
      </p:sp>
      <p:pic>
        <p:nvPicPr>
          <p:cNvPr id="9"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p:nvPr/>
        </p:nvPicPr>
        <p:blipFill rotWithShape="1">
          <a:blip r:embed="rId3"/>
          <a:srcRect l="9952" t="13308" b="8106"/>
          <a:stretch/>
        </p:blipFill>
        <p:spPr bwMode="auto">
          <a:xfrm>
            <a:off x="231237" y="1052736"/>
            <a:ext cx="4479925" cy="29235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pic>
        <p:nvPicPr>
          <p:cNvPr id="13" name="Picture 12"/>
          <p:cNvPicPr/>
          <p:nvPr/>
        </p:nvPicPr>
        <p:blipFill>
          <a:blip r:embed="rId4"/>
          <a:stretch>
            <a:fillRect/>
          </a:stretch>
        </p:blipFill>
        <p:spPr>
          <a:xfrm>
            <a:off x="4860033" y="1024195"/>
            <a:ext cx="4032448" cy="29520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p:cNvPicPr/>
          <p:nvPr/>
        </p:nvPicPr>
        <p:blipFill rotWithShape="1">
          <a:blip r:embed="rId5"/>
          <a:srcRect l="8902" t="13333" r="1605" b="10476"/>
          <a:stretch/>
        </p:blipFill>
        <p:spPr bwMode="auto">
          <a:xfrm>
            <a:off x="2730941" y="4093046"/>
            <a:ext cx="3960441" cy="25569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83213301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6" name="TextBox 5"/>
          <p:cNvSpPr txBox="1"/>
          <p:nvPr/>
        </p:nvSpPr>
        <p:spPr>
          <a:xfrm>
            <a:off x="1187624" y="-99392"/>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Report</a:t>
            </a:r>
            <a:endParaRPr lang="en-US" sz="4000" i="1" dirty="0">
              <a:solidFill>
                <a:schemeClr val="bg1"/>
              </a:solidFill>
              <a:latin typeface="Century Gothic" pitchFamily="34" charset="0"/>
            </a:endParaRPr>
          </a:p>
        </p:txBody>
      </p:sp>
      <p:sp>
        <p:nvSpPr>
          <p:cNvPr id="2" name="TextBox 1"/>
          <p:cNvSpPr txBox="1"/>
          <p:nvPr/>
        </p:nvSpPr>
        <p:spPr>
          <a:xfrm>
            <a:off x="227367" y="620688"/>
            <a:ext cx="8892479" cy="6632585"/>
          </a:xfrm>
          <a:prstGeom prst="rect">
            <a:avLst/>
          </a:prstGeom>
          <a:noFill/>
        </p:spPr>
        <p:txBody>
          <a:bodyPr wrap="square" rtlCol="0">
            <a:spAutoFit/>
          </a:bodyPr>
          <a:lstStyle/>
          <a:p>
            <a:pPr marL="285750" lvl="0" indent="-285750">
              <a:buFont typeface="Arial" pitchFamily="34" charset="0"/>
              <a:buChar char="•"/>
            </a:pPr>
            <a:r>
              <a:rPr lang="en-US" sz="2000" dirty="0">
                <a:solidFill>
                  <a:schemeClr val="bg1"/>
                </a:solidFill>
                <a:latin typeface="Century Gothic" pitchFamily="34" charset="0"/>
              </a:rPr>
              <a:t>A 2-3 page report on a selected species</a:t>
            </a:r>
          </a:p>
          <a:p>
            <a:pPr marL="285750" lvl="0" indent="-285750">
              <a:buFont typeface="Arial" pitchFamily="34" charset="0"/>
              <a:buChar char="•"/>
            </a:pPr>
            <a:r>
              <a:rPr lang="en-US" sz="2000" dirty="0">
                <a:solidFill>
                  <a:schemeClr val="bg1"/>
                </a:solidFill>
                <a:latin typeface="Century Gothic" pitchFamily="34" charset="0"/>
              </a:rPr>
              <a:t>Introduction – about the species and its present distribution (from GBIF data)</a:t>
            </a:r>
          </a:p>
          <a:p>
            <a:pPr marL="285750" lvl="0" indent="-285750">
              <a:buFont typeface="Arial" pitchFamily="34" charset="0"/>
              <a:buChar char="•"/>
            </a:pPr>
            <a:r>
              <a:rPr lang="en-US" sz="2000" dirty="0">
                <a:solidFill>
                  <a:schemeClr val="bg1"/>
                </a:solidFill>
                <a:latin typeface="Century Gothic" pitchFamily="34" charset="0"/>
              </a:rPr>
              <a:t>Methodology	</a:t>
            </a:r>
          </a:p>
          <a:p>
            <a:pPr marL="742950" lvl="1" indent="-285750">
              <a:buFont typeface="Arial" pitchFamily="34" charset="0"/>
              <a:buChar char="•"/>
            </a:pPr>
            <a:r>
              <a:rPr lang="en-US" sz="2000" dirty="0">
                <a:solidFill>
                  <a:schemeClr val="bg1"/>
                </a:solidFill>
                <a:latin typeface="Century Gothic" pitchFamily="34" charset="0"/>
              </a:rPr>
              <a:t>Which settings on MAXENT?</a:t>
            </a:r>
          </a:p>
          <a:p>
            <a:pPr marL="742950" lvl="1" indent="-285750">
              <a:buFont typeface="Arial" pitchFamily="34" charset="0"/>
              <a:buChar char="•"/>
            </a:pPr>
            <a:r>
              <a:rPr lang="en-US" sz="2000" dirty="0">
                <a:solidFill>
                  <a:schemeClr val="bg1"/>
                </a:solidFill>
                <a:latin typeface="Century Gothic" pitchFamily="34" charset="0"/>
              </a:rPr>
              <a:t>Variable selection</a:t>
            </a:r>
          </a:p>
          <a:p>
            <a:pPr marL="1200150" lvl="2" indent="-285750">
              <a:buFont typeface="Arial" pitchFamily="34" charset="0"/>
              <a:buChar char="•"/>
            </a:pPr>
            <a:r>
              <a:rPr lang="en-US" sz="2000" dirty="0">
                <a:solidFill>
                  <a:schemeClr val="bg1"/>
                </a:solidFill>
                <a:latin typeface="Century Gothic" pitchFamily="34" charset="0"/>
              </a:rPr>
              <a:t>Which variables and why?</a:t>
            </a:r>
          </a:p>
          <a:p>
            <a:pPr marL="285750" lvl="0" indent="-285750">
              <a:buFont typeface="Arial" pitchFamily="34" charset="0"/>
              <a:buChar char="•"/>
            </a:pPr>
            <a:r>
              <a:rPr lang="en-US" sz="2000" dirty="0">
                <a:solidFill>
                  <a:schemeClr val="bg1"/>
                </a:solidFill>
                <a:latin typeface="Century Gothic" pitchFamily="34" charset="0"/>
              </a:rPr>
              <a:t>Model Output</a:t>
            </a:r>
          </a:p>
          <a:p>
            <a:pPr marL="742950" lvl="1" indent="-285750">
              <a:buFont typeface="Arial" pitchFamily="34" charset="0"/>
              <a:buChar char="•"/>
            </a:pPr>
            <a:r>
              <a:rPr lang="en-US" sz="2000" dirty="0">
                <a:solidFill>
                  <a:schemeClr val="bg1"/>
                </a:solidFill>
                <a:latin typeface="Century Gothic" pitchFamily="34" charset="0"/>
              </a:rPr>
              <a:t>Present + Future Distribution Map</a:t>
            </a:r>
          </a:p>
          <a:p>
            <a:pPr marL="742950" lvl="1" indent="-285750">
              <a:buFont typeface="Arial" pitchFamily="34" charset="0"/>
              <a:buChar char="•"/>
            </a:pPr>
            <a:r>
              <a:rPr lang="en-US" sz="2000" dirty="0">
                <a:solidFill>
                  <a:schemeClr val="bg1"/>
                </a:solidFill>
                <a:latin typeface="Century Gothic" pitchFamily="34" charset="0"/>
              </a:rPr>
              <a:t>Model performance – AUC (Good model or not?)</a:t>
            </a:r>
          </a:p>
          <a:p>
            <a:pPr marL="742950" lvl="1" indent="-285750">
              <a:buFont typeface="Arial" pitchFamily="34" charset="0"/>
              <a:buChar char="•"/>
            </a:pPr>
            <a:r>
              <a:rPr lang="en-US" sz="2000" dirty="0">
                <a:solidFill>
                  <a:schemeClr val="bg1"/>
                </a:solidFill>
                <a:latin typeface="Century Gothic" pitchFamily="34" charset="0"/>
              </a:rPr>
              <a:t>Variable Importance </a:t>
            </a:r>
            <a:r>
              <a:rPr lang="en-US" sz="2000" dirty="0" smtClean="0">
                <a:solidFill>
                  <a:schemeClr val="bg1"/>
                </a:solidFill>
                <a:latin typeface="Century Gothic" pitchFamily="34" charset="0"/>
              </a:rPr>
              <a:t> Table  (</a:t>
            </a:r>
            <a:r>
              <a:rPr lang="en-US" sz="2000" dirty="0">
                <a:solidFill>
                  <a:schemeClr val="bg1"/>
                </a:solidFill>
                <a:latin typeface="Century Gothic" pitchFamily="34" charset="0"/>
              </a:rPr>
              <a:t>What is driving the distribution patterns?)</a:t>
            </a:r>
          </a:p>
          <a:p>
            <a:pPr marL="285750" lvl="0" indent="-285750">
              <a:buFont typeface="Arial" pitchFamily="34" charset="0"/>
              <a:buChar char="•"/>
            </a:pPr>
            <a:r>
              <a:rPr lang="en-US" sz="2000" dirty="0">
                <a:solidFill>
                  <a:schemeClr val="bg1"/>
                </a:solidFill>
                <a:latin typeface="Century Gothic" pitchFamily="34" charset="0"/>
              </a:rPr>
              <a:t>Response to future scenario</a:t>
            </a:r>
          </a:p>
          <a:p>
            <a:pPr marL="742950" lvl="1" indent="-285750">
              <a:buFont typeface="Arial" pitchFamily="34" charset="0"/>
              <a:buChar char="•"/>
            </a:pPr>
            <a:r>
              <a:rPr lang="en-US" sz="2000" dirty="0">
                <a:solidFill>
                  <a:schemeClr val="bg1"/>
                </a:solidFill>
                <a:latin typeface="Century Gothic" pitchFamily="34" charset="0"/>
              </a:rPr>
              <a:t>Future Distribution Change Map</a:t>
            </a:r>
          </a:p>
          <a:p>
            <a:pPr marL="285750" lvl="0" indent="-285750">
              <a:buFont typeface="Arial" pitchFamily="34" charset="0"/>
              <a:buChar char="•"/>
            </a:pPr>
            <a:r>
              <a:rPr lang="en-US" sz="2000" dirty="0">
                <a:solidFill>
                  <a:schemeClr val="bg1"/>
                </a:solidFill>
                <a:latin typeface="Century Gothic" pitchFamily="34" charset="0"/>
              </a:rPr>
              <a:t>Biological interpretation</a:t>
            </a:r>
          </a:p>
          <a:p>
            <a:pPr marL="742950" lvl="1" indent="-285750">
              <a:buFont typeface="Arial" pitchFamily="34" charset="0"/>
              <a:buChar char="•"/>
            </a:pPr>
            <a:r>
              <a:rPr lang="en-US" sz="2000" dirty="0">
                <a:solidFill>
                  <a:schemeClr val="bg1"/>
                </a:solidFill>
                <a:latin typeface="Century Gothic" pitchFamily="34" charset="0"/>
              </a:rPr>
              <a:t>How is the distribution expected to change?</a:t>
            </a:r>
          </a:p>
          <a:p>
            <a:pPr marL="742950" lvl="1" indent="-285750">
              <a:buFont typeface="Arial" pitchFamily="34" charset="0"/>
              <a:buChar char="•"/>
            </a:pPr>
            <a:r>
              <a:rPr lang="en-US" sz="2000" dirty="0">
                <a:solidFill>
                  <a:schemeClr val="bg1"/>
                </a:solidFill>
                <a:latin typeface="Century Gothic" pitchFamily="34" charset="0"/>
              </a:rPr>
              <a:t>What could this mean for the biology of the species?</a:t>
            </a:r>
          </a:p>
          <a:p>
            <a:pPr marL="742950" lvl="1" indent="-285750">
              <a:buFont typeface="Arial" pitchFamily="34" charset="0"/>
              <a:buChar char="•"/>
            </a:pPr>
            <a:r>
              <a:rPr lang="en-US" sz="2000" dirty="0">
                <a:solidFill>
                  <a:schemeClr val="bg1"/>
                </a:solidFill>
                <a:latin typeface="Century Gothic" pitchFamily="34" charset="0"/>
              </a:rPr>
              <a:t>Is your model useful? Be critical! </a:t>
            </a:r>
          </a:p>
          <a:p>
            <a:pPr marL="1200150" lvl="2" indent="-285750">
              <a:buFont typeface="Arial" pitchFamily="34" charset="0"/>
              <a:buChar char="•"/>
            </a:pPr>
            <a:r>
              <a:rPr lang="en-US" sz="2000" dirty="0">
                <a:solidFill>
                  <a:schemeClr val="bg1"/>
                </a:solidFill>
                <a:latin typeface="Century Gothic" pitchFamily="34" charset="0"/>
              </a:rPr>
              <a:t>What are the limitations?</a:t>
            </a:r>
          </a:p>
          <a:p>
            <a:pPr marL="1200150" lvl="2" indent="-285750">
              <a:buFont typeface="Arial" pitchFamily="34" charset="0"/>
              <a:buChar char="•"/>
            </a:pPr>
            <a:r>
              <a:rPr lang="en-US" sz="2000" dirty="0">
                <a:solidFill>
                  <a:schemeClr val="bg1"/>
                </a:solidFill>
                <a:latin typeface="Century Gothic" pitchFamily="34" charset="0"/>
              </a:rPr>
              <a:t>What information is missing?</a:t>
            </a:r>
          </a:p>
          <a:p>
            <a:pPr>
              <a:lnSpc>
                <a:spcPts val="3000"/>
              </a:lnSpc>
            </a:pPr>
            <a:endParaRPr lang="en-US" sz="2400" dirty="0"/>
          </a:p>
        </p:txBody>
      </p:sp>
      <p:pic>
        <p:nvPicPr>
          <p:cNvPr id="5"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299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1680" y="953742"/>
            <a:ext cx="5487699" cy="5904258"/>
          </a:xfrm>
        </p:spPr>
      </p:pic>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403648" y="44624"/>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Global Change</a:t>
            </a:r>
            <a:endParaRPr lang="en-US" sz="4000" i="1" dirty="0">
              <a:solidFill>
                <a:schemeClr val="bg1"/>
              </a:solidFill>
              <a:latin typeface="Century Gothic" pitchFamily="34" charset="0"/>
            </a:endParaRPr>
          </a:p>
        </p:txBody>
      </p:sp>
    </p:spTree>
    <p:extLst>
      <p:ext uri="{BB962C8B-B14F-4D97-AF65-F5344CB8AC3E}">
        <p14:creationId xmlns:p14="http://schemas.microsoft.com/office/powerpoint/2010/main" val="991866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Image result for industrial agricul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industrial agricultu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Image result for industrial agricultur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9" name="Group 8"/>
          <p:cNvGrpSpPr/>
          <p:nvPr/>
        </p:nvGrpSpPr>
        <p:grpSpPr>
          <a:xfrm>
            <a:off x="765175" y="490265"/>
            <a:ext cx="7755404" cy="5639918"/>
            <a:chOff x="586135" y="620688"/>
            <a:chExt cx="7755404" cy="5639918"/>
          </a:xfrm>
        </p:grpSpPr>
        <p:pic>
          <p:nvPicPr>
            <p:cNvPr id="25602" name="Picture 2" descr="Image result for deforestation"/>
            <p:cNvPicPr>
              <a:picLocks noChangeAspect="1" noChangeArrowheads="1"/>
            </p:cNvPicPr>
            <p:nvPr/>
          </p:nvPicPr>
          <p:blipFill rotWithShape="1">
            <a:blip r:embed="rId3">
              <a:extLst>
                <a:ext uri="{28A0092B-C50C-407E-A947-70E740481C1C}">
                  <a14:useLocalDpi xmlns:a14="http://schemas.microsoft.com/office/drawing/2010/main" val="0"/>
                </a:ext>
              </a:extLst>
            </a:blip>
            <a:srcRect r="15234"/>
            <a:stretch/>
          </p:blipFill>
          <p:spPr bwMode="auto">
            <a:xfrm>
              <a:off x="592981" y="620688"/>
              <a:ext cx="3835424" cy="2831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5604" name="Picture 4" descr="Image result for coral bleaching"/>
            <p:cNvPicPr>
              <a:picLocks noChangeAspect="1" noChangeArrowheads="1"/>
            </p:cNvPicPr>
            <p:nvPr/>
          </p:nvPicPr>
          <p:blipFill rotWithShape="1">
            <a:blip r:embed="rId4">
              <a:extLst>
                <a:ext uri="{28A0092B-C50C-407E-A947-70E740481C1C}">
                  <a14:useLocalDpi xmlns:a14="http://schemas.microsoft.com/office/drawing/2010/main" val="0"/>
                </a:ext>
              </a:extLst>
            </a:blip>
            <a:srcRect t="1" b="1476"/>
            <a:stretch/>
          </p:blipFill>
          <p:spPr bwMode="auto">
            <a:xfrm>
              <a:off x="4481413" y="620689"/>
              <a:ext cx="3859832" cy="28083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4" name="Picture 13" descr="man working grass tractor field farm lawn countryside rural food equipment crop soil machine agriculture plain plants farmer plantation rural area paddy field spraying pesticide grass family"/>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378"/>
            <a:stretch/>
          </p:blipFill>
          <p:spPr bwMode="auto">
            <a:xfrm>
              <a:off x="586135" y="3429001"/>
              <a:ext cx="3835424" cy="28316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5" name="Picture 15" descr="Image result for urbanizatio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1163"/>
            <a:stretch/>
          </p:blipFill>
          <p:spPr bwMode="auto">
            <a:xfrm>
              <a:off x="4474566" y="3405711"/>
              <a:ext cx="3866973" cy="28548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70368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Image result for industrial agricul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8" descr="Image result for industrial agricultu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Image result for industrial agricultur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1566358" y="764704"/>
            <a:ext cx="3024609" cy="523220"/>
          </a:xfrm>
          <a:prstGeom prst="rect">
            <a:avLst/>
          </a:prstGeom>
          <a:noFill/>
        </p:spPr>
        <p:txBody>
          <a:bodyPr wrap="square" rtlCol="0">
            <a:spAutoFit/>
          </a:bodyPr>
          <a:lstStyle/>
          <a:p>
            <a:r>
              <a:rPr lang="en-US" sz="2800" dirty="0" smtClean="0">
                <a:solidFill>
                  <a:schemeClr val="bg1"/>
                </a:solidFill>
                <a:latin typeface="Century Gothic" pitchFamily="34" charset="0"/>
              </a:rPr>
              <a:t>Invasive</a:t>
            </a:r>
          </a:p>
        </p:txBody>
      </p:sp>
      <p:sp>
        <p:nvSpPr>
          <p:cNvPr id="4" name="Rectangle 3"/>
          <p:cNvSpPr/>
          <p:nvPr/>
        </p:nvSpPr>
        <p:spPr>
          <a:xfrm>
            <a:off x="4609377" y="764704"/>
            <a:ext cx="2922240" cy="523220"/>
          </a:xfrm>
          <a:prstGeom prst="rect">
            <a:avLst/>
          </a:prstGeom>
        </p:spPr>
        <p:txBody>
          <a:bodyPr wrap="square">
            <a:spAutoFit/>
          </a:bodyPr>
          <a:lstStyle/>
          <a:p>
            <a:r>
              <a:rPr lang="en-US" sz="2800" dirty="0">
                <a:solidFill>
                  <a:schemeClr val="bg1"/>
                </a:solidFill>
                <a:latin typeface="Century Gothic" pitchFamily="34" charset="0"/>
              </a:rPr>
              <a:t>Disease </a:t>
            </a:r>
            <a:r>
              <a:rPr lang="en-US" sz="2800" dirty="0" smtClean="0">
                <a:solidFill>
                  <a:schemeClr val="bg1"/>
                </a:solidFill>
                <a:latin typeface="Century Gothic" pitchFamily="34" charset="0"/>
              </a:rPr>
              <a:t>vectors</a:t>
            </a:r>
            <a:endParaRPr lang="en-US" sz="2800" dirty="0">
              <a:solidFill>
                <a:schemeClr val="bg1"/>
              </a:solidFill>
              <a:latin typeface="Century Gothic" pitchFamily="34" charset="0"/>
            </a:endParaRPr>
          </a:p>
        </p:txBody>
      </p:sp>
      <p:sp>
        <p:nvSpPr>
          <p:cNvPr id="6" name="Rectangle 5"/>
          <p:cNvSpPr/>
          <p:nvPr/>
        </p:nvSpPr>
        <p:spPr>
          <a:xfrm>
            <a:off x="4497723" y="5661248"/>
            <a:ext cx="2980579" cy="523220"/>
          </a:xfrm>
          <a:prstGeom prst="rect">
            <a:avLst/>
          </a:prstGeom>
        </p:spPr>
        <p:txBody>
          <a:bodyPr wrap="square">
            <a:spAutoFit/>
          </a:bodyPr>
          <a:lstStyle/>
          <a:p>
            <a:r>
              <a:rPr lang="en-US" sz="2800" dirty="0">
                <a:solidFill>
                  <a:schemeClr val="bg1"/>
                </a:solidFill>
                <a:latin typeface="Century Gothic" pitchFamily="34" charset="0"/>
              </a:rPr>
              <a:t>Crop </a:t>
            </a:r>
            <a:r>
              <a:rPr lang="en-US" sz="2800" dirty="0" smtClean="0">
                <a:solidFill>
                  <a:schemeClr val="bg1"/>
                </a:solidFill>
                <a:latin typeface="Century Gothic" pitchFamily="34" charset="0"/>
              </a:rPr>
              <a:t>pollinators</a:t>
            </a:r>
            <a:endParaRPr lang="en-US" sz="2800" dirty="0">
              <a:solidFill>
                <a:schemeClr val="bg1"/>
              </a:solidFill>
              <a:latin typeface="Century Gothic" pitchFamily="34" charset="0"/>
            </a:endParaRPr>
          </a:p>
        </p:txBody>
      </p:sp>
      <p:sp>
        <p:nvSpPr>
          <p:cNvPr id="10" name="Rectangle 9"/>
          <p:cNvSpPr/>
          <p:nvPr/>
        </p:nvSpPr>
        <p:spPr>
          <a:xfrm>
            <a:off x="1585432" y="5618521"/>
            <a:ext cx="2369559" cy="523220"/>
          </a:xfrm>
          <a:prstGeom prst="rect">
            <a:avLst/>
          </a:prstGeom>
        </p:spPr>
        <p:txBody>
          <a:bodyPr wrap="none">
            <a:spAutoFit/>
          </a:bodyPr>
          <a:lstStyle/>
          <a:p>
            <a:r>
              <a:rPr lang="en-US" sz="2800" dirty="0" smtClean="0">
                <a:solidFill>
                  <a:schemeClr val="bg1"/>
                </a:solidFill>
                <a:latin typeface="Century Gothic" pitchFamily="34" charset="0"/>
              </a:rPr>
              <a:t>Endangered</a:t>
            </a:r>
            <a:endParaRPr lang="en-US" sz="2800" dirty="0">
              <a:solidFill>
                <a:schemeClr val="bg1"/>
              </a:solidFill>
              <a:latin typeface="Century Gothic" pitchFamily="34" charset="0"/>
            </a:endParaRPr>
          </a:p>
        </p:txBody>
      </p:sp>
      <p:grpSp>
        <p:nvGrpSpPr>
          <p:cNvPr id="13" name="Group 12"/>
          <p:cNvGrpSpPr/>
          <p:nvPr/>
        </p:nvGrpSpPr>
        <p:grpSpPr>
          <a:xfrm>
            <a:off x="1566358" y="1340768"/>
            <a:ext cx="5911945" cy="4277753"/>
            <a:chOff x="822600" y="2584068"/>
            <a:chExt cx="5911945" cy="4277753"/>
          </a:xfrm>
        </p:grpSpPr>
        <p:grpSp>
          <p:nvGrpSpPr>
            <p:cNvPr id="12" name="Group 11"/>
            <p:cNvGrpSpPr/>
            <p:nvPr/>
          </p:nvGrpSpPr>
          <p:grpSpPr>
            <a:xfrm>
              <a:off x="822600" y="2584068"/>
              <a:ext cx="5911945" cy="4277753"/>
              <a:chOff x="822600" y="2584068"/>
              <a:chExt cx="5911945" cy="4277753"/>
            </a:xfrm>
          </p:grpSpPr>
          <p:pic>
            <p:nvPicPr>
              <p:cNvPr id="26626" name="Picture 2" descr="https://upload.wikimedia.org/wikipedia/commons/b/b9/YellowCrazyAnt-Dinakarr-4May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600" y="2584068"/>
                <a:ext cx="2967606" cy="2136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6632" name="Picture 8" descr="Image result for White lemuroid ringtail possum"/>
              <p:cNvPicPr>
                <a:picLocks noChangeAspect="1" noChangeArrowheads="1"/>
              </p:cNvPicPr>
              <p:nvPr/>
            </p:nvPicPr>
            <p:blipFill rotWithShape="1">
              <a:blip r:embed="rId5">
                <a:extLst>
                  <a:ext uri="{28A0092B-C50C-407E-A947-70E740481C1C}">
                    <a14:useLocalDpi xmlns:a14="http://schemas.microsoft.com/office/drawing/2010/main" val="0"/>
                  </a:ext>
                </a:extLst>
              </a:blip>
              <a:srcRect l="8192" r="12970"/>
              <a:stretch/>
            </p:blipFill>
            <p:spPr bwMode="auto">
              <a:xfrm>
                <a:off x="822600" y="4797152"/>
                <a:ext cx="2967607" cy="20646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6634" name="Picture 10" descr="Image result for bombus terrestri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8927"/>
              <a:stretch/>
            </p:blipFill>
            <p:spPr bwMode="auto">
              <a:xfrm>
                <a:off x="3767294" y="4717427"/>
                <a:ext cx="2967251" cy="21405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pic>
          <p:nvPicPr>
            <p:cNvPr id="26628" name="Picture 4" descr="https://upload.wikimedia.org/wikipedia/commons/thumb/b/b6/CDC-Gathany-Aedes-albopictus-1.jpg/1920px-CDC-Gathany-Aedes-albopictus-1.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938" r="4414" b="1142"/>
            <a:stretch/>
          </p:blipFill>
          <p:spPr bwMode="auto">
            <a:xfrm>
              <a:off x="3777233" y="2584069"/>
              <a:ext cx="2957312" cy="21333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81754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pic>
        <p:nvPicPr>
          <p:cNvPr id="8" name="Picture 2" descr="Image result for naturali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6381328"/>
            <a:ext cx="247466" cy="3686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59632" y="81784"/>
            <a:ext cx="6624736" cy="861774"/>
          </a:xfrm>
          <a:prstGeom prst="rect">
            <a:avLst/>
          </a:prstGeom>
          <a:noFill/>
        </p:spPr>
        <p:txBody>
          <a:bodyPr wrap="square" rtlCol="0">
            <a:spAutoFit/>
          </a:bodyPr>
          <a:lstStyle/>
          <a:p>
            <a:pPr algn="ctr"/>
            <a:r>
              <a:rPr lang="en-US" sz="5000" dirty="0" smtClean="0">
                <a:solidFill>
                  <a:schemeClr val="bg1"/>
                </a:solidFill>
                <a:latin typeface="Century Gothic" pitchFamily="34" charset="0"/>
              </a:rPr>
              <a:t>Climate models</a:t>
            </a:r>
            <a:endParaRPr lang="en-US" sz="4000" i="1" dirty="0">
              <a:solidFill>
                <a:schemeClr val="bg1"/>
              </a:solidFill>
              <a:latin typeface="Century Gothic" pitchFamily="34" charset="0"/>
            </a:endParaRPr>
          </a:p>
        </p:txBody>
      </p:sp>
      <p:sp>
        <p:nvSpPr>
          <p:cNvPr id="3" name="Rectangle 2"/>
          <p:cNvSpPr/>
          <p:nvPr/>
        </p:nvSpPr>
        <p:spPr>
          <a:xfrm>
            <a:off x="107504" y="1268760"/>
            <a:ext cx="8712968" cy="4093428"/>
          </a:xfrm>
          <a:prstGeom prst="rect">
            <a:avLst/>
          </a:prstGeom>
        </p:spPr>
        <p:txBody>
          <a:bodyPr wrap="square">
            <a:spAutoFit/>
          </a:bodyPr>
          <a:lstStyle/>
          <a:p>
            <a:pPr marL="457200" indent="-457200">
              <a:buFont typeface="Arial" pitchFamily="34" charset="0"/>
              <a:buChar char="•"/>
            </a:pPr>
            <a:r>
              <a:rPr lang="en-US" sz="2600" dirty="0">
                <a:solidFill>
                  <a:schemeClr val="bg1"/>
                </a:solidFill>
                <a:latin typeface="Century Gothic" pitchFamily="34" charset="0"/>
              </a:rPr>
              <a:t>M</a:t>
            </a:r>
            <a:r>
              <a:rPr lang="en-US" sz="2600" dirty="0" smtClean="0">
                <a:solidFill>
                  <a:schemeClr val="bg1"/>
                </a:solidFill>
                <a:latin typeface="Century Gothic" pitchFamily="34" charset="0"/>
              </a:rPr>
              <a:t>odel the </a:t>
            </a:r>
            <a:r>
              <a:rPr lang="en-US" sz="2600" dirty="0">
                <a:solidFill>
                  <a:schemeClr val="bg1"/>
                </a:solidFill>
                <a:latin typeface="Century Gothic" pitchFamily="34" charset="0"/>
              </a:rPr>
              <a:t>interactions between the atmosphere, oceans, land surface, ice – and the sun. </a:t>
            </a:r>
            <a:endParaRPr lang="en-US" sz="2600" dirty="0" smtClean="0">
              <a:solidFill>
                <a:schemeClr val="bg1"/>
              </a:solidFill>
              <a:latin typeface="Century Gothic" pitchFamily="34" charset="0"/>
            </a:endParaRPr>
          </a:p>
          <a:p>
            <a:pPr marL="457200" indent="-457200">
              <a:buFont typeface="Arial" pitchFamily="34" charset="0"/>
              <a:buChar char="•"/>
            </a:pPr>
            <a:endParaRPr lang="en-US" sz="2600" dirty="0">
              <a:solidFill>
                <a:schemeClr val="bg1"/>
              </a:solidFill>
              <a:latin typeface="Century Gothic" pitchFamily="34" charset="0"/>
            </a:endParaRPr>
          </a:p>
          <a:p>
            <a:pPr marL="457200" indent="-457200">
              <a:buFont typeface="Arial" pitchFamily="34" charset="0"/>
              <a:buChar char="•"/>
            </a:pPr>
            <a:r>
              <a:rPr lang="en-US" sz="2600" dirty="0">
                <a:solidFill>
                  <a:schemeClr val="bg1"/>
                </a:solidFill>
                <a:latin typeface="Century Gothic" pitchFamily="34" charset="0"/>
              </a:rPr>
              <a:t>Can they reproduce the past </a:t>
            </a:r>
            <a:r>
              <a:rPr lang="en-US" sz="2600" dirty="0" smtClean="0">
                <a:solidFill>
                  <a:schemeClr val="bg1"/>
                </a:solidFill>
                <a:latin typeface="Century Gothic" pitchFamily="34" charset="0"/>
              </a:rPr>
              <a:t>and predict </a:t>
            </a:r>
            <a:r>
              <a:rPr lang="en-US" sz="2600" dirty="0">
                <a:solidFill>
                  <a:schemeClr val="bg1"/>
                </a:solidFill>
                <a:latin typeface="Century Gothic" pitchFamily="34" charset="0"/>
              </a:rPr>
              <a:t>the future</a:t>
            </a:r>
            <a:r>
              <a:rPr lang="en-US" sz="2600" dirty="0" smtClean="0">
                <a:solidFill>
                  <a:schemeClr val="bg1"/>
                </a:solidFill>
                <a:latin typeface="Century Gothic" pitchFamily="34" charset="0"/>
              </a:rPr>
              <a:t>?</a:t>
            </a:r>
          </a:p>
          <a:p>
            <a:pPr marL="457200" indent="-457200">
              <a:buFont typeface="Arial" pitchFamily="34" charset="0"/>
              <a:buChar char="•"/>
            </a:pPr>
            <a:endParaRPr lang="en-US" sz="2600" dirty="0">
              <a:solidFill>
                <a:schemeClr val="bg1"/>
              </a:solidFill>
              <a:latin typeface="Century Gothic" pitchFamily="34" charset="0"/>
            </a:endParaRPr>
          </a:p>
          <a:p>
            <a:pPr marL="457200" indent="-457200">
              <a:buFont typeface="Arial" pitchFamily="34" charset="0"/>
              <a:buChar char="•"/>
            </a:pPr>
            <a:endParaRPr lang="en-US" sz="2600" dirty="0">
              <a:solidFill>
                <a:schemeClr val="bg1"/>
              </a:solidFill>
              <a:latin typeface="Century Gothic" pitchFamily="34" charset="0"/>
            </a:endParaRPr>
          </a:p>
          <a:p>
            <a:pPr marL="457200" indent="-457200">
              <a:buFont typeface="Arial" pitchFamily="34" charset="0"/>
              <a:buChar char="•"/>
            </a:pPr>
            <a:endParaRPr lang="en-US" sz="2600" dirty="0" smtClean="0">
              <a:solidFill>
                <a:schemeClr val="bg1"/>
              </a:solidFill>
              <a:latin typeface="Century Gothic" pitchFamily="34" charset="0"/>
            </a:endParaRPr>
          </a:p>
          <a:p>
            <a:pPr marL="457200" indent="-457200">
              <a:buFont typeface="Arial" pitchFamily="34" charset="0"/>
              <a:buChar char="•"/>
            </a:pPr>
            <a:endParaRPr lang="en-US" sz="2600" dirty="0">
              <a:solidFill>
                <a:schemeClr val="bg1"/>
              </a:solidFill>
              <a:latin typeface="Century Gothic" pitchFamily="34" charset="0"/>
            </a:endParaRPr>
          </a:p>
          <a:p>
            <a:pPr marL="457200" indent="-457200">
              <a:buFont typeface="Arial" pitchFamily="34" charset="0"/>
              <a:buChar char="•"/>
            </a:pPr>
            <a:endParaRPr lang="en-US" sz="2600" dirty="0">
              <a:solidFill>
                <a:schemeClr val="bg1"/>
              </a:solidFill>
              <a:latin typeface="Century Gothic" pitchFamily="34" charset="0"/>
            </a:endParaRP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274" t="36767" r="38551" b="27502"/>
          <a:stretch/>
        </p:blipFill>
        <p:spPr bwMode="auto">
          <a:xfrm>
            <a:off x="1555862" y="3544817"/>
            <a:ext cx="6032276" cy="3170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365668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32953</TotalTime>
  <Words>2516</Words>
  <Application>Microsoft Office PowerPoint</Application>
  <PresentationFormat>On-screen Show (4:3)</PresentationFormat>
  <Paragraphs>435</Paragraphs>
  <Slides>57</Slides>
  <Notes>41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nnmadmin</dc:creator>
  <cp:lastModifiedBy>nnmadmin</cp:lastModifiedBy>
  <cp:revision>98</cp:revision>
  <dcterms:created xsi:type="dcterms:W3CDTF">2017-11-09T12:21:27Z</dcterms:created>
  <dcterms:modified xsi:type="dcterms:W3CDTF">2017-12-08T08:41:18Z</dcterms:modified>
</cp:coreProperties>
</file>